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54"/>
  </p:notesMasterIdLst>
  <p:handoutMasterIdLst>
    <p:handoutMasterId r:id="rId55"/>
  </p:handoutMasterIdLst>
  <p:sldIdLst>
    <p:sldId id="668" r:id="rId6"/>
    <p:sldId id="683" r:id="rId7"/>
    <p:sldId id="741" r:id="rId8"/>
    <p:sldId id="742" r:id="rId9"/>
    <p:sldId id="682" r:id="rId10"/>
    <p:sldId id="694" r:id="rId11"/>
    <p:sldId id="695" r:id="rId12"/>
    <p:sldId id="696" r:id="rId13"/>
    <p:sldId id="687" r:id="rId14"/>
    <p:sldId id="697" r:id="rId15"/>
    <p:sldId id="699" r:id="rId16"/>
    <p:sldId id="744" r:id="rId17"/>
    <p:sldId id="700" r:id="rId18"/>
    <p:sldId id="701" r:id="rId19"/>
    <p:sldId id="702" r:id="rId20"/>
    <p:sldId id="703" r:id="rId21"/>
    <p:sldId id="704" r:id="rId22"/>
    <p:sldId id="705" r:id="rId23"/>
    <p:sldId id="706" r:id="rId24"/>
    <p:sldId id="707" r:id="rId25"/>
    <p:sldId id="708" r:id="rId26"/>
    <p:sldId id="709" r:id="rId27"/>
    <p:sldId id="746" r:id="rId28"/>
    <p:sldId id="713" r:id="rId29"/>
    <p:sldId id="714" r:id="rId30"/>
    <p:sldId id="717" r:id="rId31"/>
    <p:sldId id="719" r:id="rId32"/>
    <p:sldId id="720" r:id="rId33"/>
    <p:sldId id="721" r:id="rId34"/>
    <p:sldId id="722" r:id="rId35"/>
    <p:sldId id="723" r:id="rId36"/>
    <p:sldId id="724" r:id="rId37"/>
    <p:sldId id="725" r:id="rId38"/>
    <p:sldId id="726" r:id="rId39"/>
    <p:sldId id="727" r:id="rId40"/>
    <p:sldId id="728" r:id="rId41"/>
    <p:sldId id="729" r:id="rId42"/>
    <p:sldId id="730" r:id="rId43"/>
    <p:sldId id="731" r:id="rId44"/>
    <p:sldId id="747" r:id="rId45"/>
    <p:sldId id="733" r:id="rId46"/>
    <p:sldId id="735" r:id="rId47"/>
    <p:sldId id="736" r:id="rId48"/>
    <p:sldId id="737" r:id="rId49"/>
    <p:sldId id="738" r:id="rId50"/>
    <p:sldId id="739" r:id="rId51"/>
    <p:sldId id="672" r:id="rId52"/>
    <p:sldId id="745" r:id="rId53"/>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668"/>
            <p14:sldId id="683"/>
            <p14:sldId id="741"/>
            <p14:sldId id="742"/>
            <p14:sldId id="682"/>
            <p14:sldId id="694"/>
            <p14:sldId id="695"/>
            <p14:sldId id="696"/>
            <p14:sldId id="687"/>
            <p14:sldId id="697"/>
            <p14:sldId id="699"/>
            <p14:sldId id="744"/>
            <p14:sldId id="700"/>
            <p14:sldId id="701"/>
            <p14:sldId id="702"/>
            <p14:sldId id="703"/>
            <p14:sldId id="704"/>
            <p14:sldId id="705"/>
            <p14:sldId id="706"/>
            <p14:sldId id="707"/>
            <p14:sldId id="708"/>
            <p14:sldId id="709"/>
            <p14:sldId id="746"/>
            <p14:sldId id="713"/>
            <p14:sldId id="714"/>
            <p14:sldId id="717"/>
            <p14:sldId id="719"/>
            <p14:sldId id="720"/>
            <p14:sldId id="721"/>
            <p14:sldId id="722"/>
            <p14:sldId id="723"/>
            <p14:sldId id="724"/>
            <p14:sldId id="725"/>
            <p14:sldId id="726"/>
            <p14:sldId id="727"/>
            <p14:sldId id="728"/>
            <p14:sldId id="729"/>
            <p14:sldId id="730"/>
            <p14:sldId id="731"/>
            <p14:sldId id="747"/>
            <p14:sldId id="733"/>
            <p14:sldId id="735"/>
            <p14:sldId id="736"/>
            <p14:sldId id="737"/>
            <p14:sldId id="738"/>
            <p14:sldId id="739"/>
            <p14:sldId id="672"/>
            <p14:sldId id="745"/>
          </p14:sldIdLst>
        </p14:section>
      </p14:sectionLst>
    </p:ex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5" autoAdjust="0"/>
    <p:restoredTop sz="65230" autoAdjust="0"/>
  </p:normalViewPr>
  <p:slideViewPr>
    <p:cSldViewPr snapToGrid="0">
      <p:cViewPr varScale="1">
        <p:scale>
          <a:sx n="27" d="100"/>
          <a:sy n="27" d="100"/>
        </p:scale>
        <p:origin x="92" y="40"/>
      </p:cViewPr>
      <p:guideLst>
        <p:guide orient="horz" pos="2880"/>
        <p:guide pos="512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2015-08-26</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2015-08-26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sz="1200" kern="1200" dirty="0" smtClean="0">
                <a:solidFill>
                  <a:schemeClr val="tx1"/>
                </a:solidFill>
                <a:effectLst/>
                <a:latin typeface="Arial" panose="020B0604020202020204" pitchFamily="34" charset="0"/>
                <a:ea typeface="+mn-ea"/>
                <a:cs typeface="Arial" panose="020B0604020202020204" pitchFamily="34" charset="0"/>
              </a:rPr>
              <a:t>In this module you will learn how to install text editors on a virtual workstation, use the chef-apply command, create a basic Chef recipe file and define Chef Resources.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8877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tool we will explore is `chef-apply`. It is a command-line application that allows us to work with resources and recipes files.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32825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are resources? What are recipe files?</a:t>
            </a:r>
          </a:p>
          <a:p>
            <a:endParaRPr lang="en-US" dirty="0" smtClean="0"/>
          </a:p>
          <a:p>
            <a:r>
              <a:rPr lang="en-US" dirty="0" smtClean="0"/>
              <a:t>Let's answer these questions one at a time.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13645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let's look at Chef's documentation about resources. Visit the docs page on resources and read the first three paragraphs.</a:t>
            </a:r>
          </a:p>
          <a:p>
            <a:endParaRPr lang="en-US" dirty="0" smtClean="0"/>
          </a:p>
          <a:p>
            <a:r>
              <a:rPr lang="en-US" dirty="0" smtClean="0"/>
              <a:t>Instructor Note: This may sound unusual to ask people in a physical classroom to read this content but it is important that they learn to refer to the documentation. And this entry is particularly very useful.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25351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Let's look at a few examples of resources. TBD: Link bad.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When the </a:t>
            </a:r>
            <a:r>
              <a:rPr lang="en-US" dirty="0" smtClean="0">
                <a:latin typeface="Inconsolata" panose="020B0609030003000000" pitchFamily="49" charset="0"/>
              </a:rPr>
              <a:t>package "httpd"</a:t>
            </a:r>
            <a:r>
              <a:rPr lang="en-US" baseline="0" dirty="0" smtClean="0">
                <a:latin typeface="Inconsolata" panose="020B0609030003000000" pitchFamily="49" charset="0"/>
              </a:rPr>
              <a:t> command is run, the </a:t>
            </a:r>
            <a:r>
              <a:rPr lang="en-US" dirty="0" smtClean="0"/>
              <a:t>package named 'httpd' (Apache web server) is installed. In this example, this command</a:t>
            </a:r>
            <a:r>
              <a:rPr lang="en-US" baseline="0" dirty="0" smtClean="0"/>
              <a:t> is being run from within a Resource of a recipe, not from the command line.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16865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a:t>
            </a:r>
            <a:r>
              <a:rPr lang="en-US" baseline="0" dirty="0" smtClean="0"/>
              <a:t> this example, t</a:t>
            </a:r>
            <a:r>
              <a:rPr lang="en-US" dirty="0" smtClean="0"/>
              <a:t>he service named '</a:t>
            </a:r>
            <a:r>
              <a:rPr lang="en-US" dirty="0" err="1" smtClean="0"/>
              <a:t>ntp</a:t>
            </a:r>
            <a:r>
              <a:rPr lang="en-US" dirty="0" smtClean="0"/>
              <a:t>' is enabled and started.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47668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created with content "This company is the property...".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95280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In this example, the file named </a:t>
            </a:r>
            <a:r>
              <a:rPr lang="en-US" dirty="0" smtClean="0">
                <a:latin typeface="Inconsolata" panose="020B0609030003000000" pitchFamily="49" charset="0"/>
              </a:rPr>
              <a:t>/etc/</a:t>
            </a:r>
            <a:r>
              <a:rPr lang="en-US" dirty="0" err="1" smtClean="0">
                <a:latin typeface="Inconsolata" panose="020B0609030003000000" pitchFamily="49" charset="0"/>
              </a:rPr>
              <a:t>motd</a:t>
            </a:r>
            <a:r>
              <a:rPr lang="en-US" baseline="0" dirty="0" smtClean="0">
                <a:latin typeface="Inconsolata" panose="020B0609030003000000" pitchFamily="49" charset="0"/>
              </a:rPr>
              <a:t> </a:t>
            </a:r>
            <a:r>
              <a:rPr lang="en-US" dirty="0" smtClean="0"/>
              <a:t>is deleted.</a:t>
            </a:r>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90223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return to the `chef-apply` command. It looks like you can supply a resource or resources, in a string</a:t>
            </a:r>
            <a:r>
              <a:rPr lang="en-US" baseline="0" dirty="0" smtClean="0"/>
              <a:t> </a:t>
            </a:r>
            <a:r>
              <a:rPr lang="en-US" dirty="0" smtClean="0"/>
              <a:t>or text, with the -e flag.</a:t>
            </a:r>
          </a:p>
          <a:p>
            <a:endParaRPr lang="en-US" dirty="0" smtClean="0"/>
          </a:p>
          <a:p>
            <a:r>
              <a:rPr lang="en-US" dirty="0" smtClean="0"/>
              <a:t>Editors are software and software is delivered to our system through packages. So it seems like you could use the package resource to install our preferred editor.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00587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Install the editor package of your choice. For example</a:t>
            </a:r>
            <a:r>
              <a:rPr lang="en-US" baseline="0" dirty="0" smtClean="0"/>
              <a:t> </a:t>
            </a:r>
            <a:r>
              <a:rPr lang="en-US" dirty="0" smtClean="0"/>
              <a:t>$ sudo chef-apply -e "package '</a:t>
            </a:r>
            <a:r>
              <a:rPr lang="en-US" dirty="0" err="1" smtClean="0"/>
              <a:t>nano</a:t>
            </a:r>
            <a:r>
              <a:rPr lang="en-US" dirty="0" smtClean="0"/>
              <a:t>'"   </a:t>
            </a:r>
          </a:p>
          <a:p>
            <a:endParaRPr lang="en-US" dirty="0" smtClean="0"/>
          </a:p>
          <a:p>
            <a:r>
              <a:rPr lang="en-US" dirty="0" smtClean="0"/>
              <a:t>In this task, you can replace</a:t>
            </a:r>
            <a:r>
              <a:rPr lang="en-US" baseline="0" dirty="0" smtClean="0"/>
              <a:t> </a:t>
            </a:r>
            <a:r>
              <a:rPr lang="en-US" baseline="0" dirty="0" err="1" smtClean="0"/>
              <a:t>nano</a:t>
            </a:r>
            <a:r>
              <a:rPr lang="en-US" baseline="0" dirty="0" smtClean="0"/>
              <a:t> with emacs or vim.</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62550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Verify that the editor is installed by again using the `which` command</a:t>
            </a:r>
            <a:r>
              <a:rPr lang="en-US" baseline="0" dirty="0" smtClean="0"/>
              <a:t> followed by either </a:t>
            </a:r>
            <a:r>
              <a:rPr lang="en-US" baseline="0" dirty="0" err="1" smtClean="0"/>
              <a:t>nano</a:t>
            </a:r>
            <a:r>
              <a:rPr lang="en-US" baseline="0" dirty="0" smtClean="0"/>
              <a:t>, emacs or vim.</a:t>
            </a:r>
          </a:p>
          <a:p>
            <a:r>
              <a:rPr lang="en-US" dirty="0" smtClean="0"/>
              <a:t>The '</a:t>
            </a:r>
            <a:r>
              <a:rPr lang="en-US" b="0" dirty="0" smtClean="0"/>
              <a:t>which'</a:t>
            </a:r>
            <a:r>
              <a:rPr lang="en-US" dirty="0" smtClean="0"/>
              <a:t> command reports where it was able to find the executable.</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72276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212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1. </a:t>
            </a:r>
            <a:r>
              <a:rPr lang="en-US" sz="1200" dirty="0" smtClean="0"/>
              <a:t>What would happen if you ran the installation command again?</a:t>
            </a:r>
            <a:r>
              <a:rPr lang="en-US" sz="1200" baseline="0" dirty="0" smtClean="0"/>
              <a:t> </a:t>
            </a:r>
            <a:r>
              <a:rPr lang="en-US" dirty="0" smtClean="0"/>
              <a:t>Before you execute the command</a:t>
            </a:r>
            <a:r>
              <a:rPr lang="en-US" baseline="0" dirty="0" smtClean="0"/>
              <a:t> t</a:t>
            </a:r>
            <a:r>
              <a:rPr lang="en-US" dirty="0" smtClean="0"/>
              <a:t>hink about what will happen. Think about what you would want to happen. Look at the output from the previous run. Then take a guess. Write it down or type out what you think will happen. Then run the command again. For example, run </a:t>
            </a:r>
            <a:r>
              <a:rPr lang="en-US" b="1" dirty="0" smtClean="0"/>
              <a:t>sudo chef-apply -e "package '</a:t>
            </a:r>
            <a:r>
              <a:rPr lang="en-US" b="1" dirty="0" err="1" smtClean="0"/>
              <a:t>nano</a:t>
            </a:r>
            <a:r>
              <a:rPr lang="en-US" b="1" dirty="0" smtClean="0"/>
              <a:t>'"</a:t>
            </a:r>
          </a:p>
          <a:p>
            <a:endParaRPr lang="en-US" dirty="0" smtClean="0"/>
          </a:p>
          <a:p>
            <a:pPr marL="0" marR="0" indent="0" algn="l" defTabSz="1219120" rtl="0" eaLnBrk="1" fontAlgn="auto" latinLnBrk="0" hangingPunct="1">
              <a:lnSpc>
                <a:spcPct val="90000"/>
              </a:lnSpc>
              <a:spcBef>
                <a:spcPts val="0"/>
              </a:spcBef>
              <a:spcAft>
                <a:spcPts val="444"/>
              </a:spcAft>
              <a:buClrTx/>
              <a:buSzTx/>
              <a:buFont typeface="+mj-lt"/>
              <a:buNone/>
              <a:tabLst/>
              <a:defRPr/>
            </a:pPr>
            <a:r>
              <a:rPr lang="en-US" dirty="0" smtClean="0"/>
              <a:t>2. </a:t>
            </a:r>
            <a:r>
              <a:rPr lang="en-US" sz="1200" dirty="0" smtClean="0"/>
              <a:t>What would happen if the package were to become uninstalled? </a:t>
            </a:r>
            <a:r>
              <a:rPr lang="en-US" dirty="0" smtClean="0"/>
              <a:t>What would the output be if you ran installation command again? Was there a situation where the package was already uninstalled and we executed this resource text?</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366610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panose="020B0604020202020204" pitchFamily="34" charset="0"/>
                <a:ea typeface="+mn-ea"/>
                <a:cs typeface="Arial" panose="020B0604020202020204" pitchFamily="34" charset="0"/>
              </a:rPr>
              <a:t>Hopefully it is clear from running the </a:t>
            </a:r>
            <a:r>
              <a:rPr lang="en-US" dirty="0" smtClean="0">
                <a:effectLst/>
              </a:rPr>
              <a:t>`</a:t>
            </a:r>
            <a:r>
              <a:rPr lang="en-US" dirty="0" smtClean="0"/>
              <a:t>chef-apply</a:t>
            </a:r>
            <a:r>
              <a:rPr lang="en-US" dirty="0" smtClean="0">
                <a:effectLst/>
              </a:rPr>
              <a:t>`</a:t>
            </a:r>
            <a:r>
              <a:rPr lang="en-US" sz="1200" b="0" i="0" kern="1200" dirty="0" smtClean="0">
                <a:solidFill>
                  <a:schemeClr val="tx1"/>
                </a:solidFill>
                <a:effectLst/>
                <a:latin typeface="Arial" panose="020B0604020202020204" pitchFamily="34" charset="0"/>
                <a:ea typeface="+mn-ea"/>
                <a:cs typeface="Arial" panose="020B0604020202020204" pitchFamily="34" charset="0"/>
              </a:rPr>
              <a:t> command a few times that the resource we defined only takes action when it needs to take action.</a:t>
            </a:r>
            <a:r>
              <a:rPr lang="en-US" sz="1200" b="0" i="1" kern="1200" dirty="0" smtClean="0">
                <a:solidFill>
                  <a:schemeClr val="tx1"/>
                </a:solidFill>
                <a:effectLst/>
                <a:latin typeface="Arial" panose="020B0604020202020204" pitchFamily="34" charset="0"/>
                <a:ea typeface="+mn-ea"/>
                <a:cs typeface="Arial" panose="020B0604020202020204" pitchFamily="34" charset="0"/>
              </a:rPr>
              <a:t/>
            </a:r>
            <a:br>
              <a:rPr lang="en-US" sz="1200" b="0" i="1" kern="1200" dirty="0" smtClean="0">
                <a:solidFill>
                  <a:schemeClr val="tx1"/>
                </a:solidFill>
                <a:effectLst/>
                <a:latin typeface="Arial" panose="020B0604020202020204" pitchFamily="34" charset="0"/>
                <a:ea typeface="+mn-ea"/>
                <a:cs typeface="Arial" panose="020B0604020202020204" pitchFamily="34" charset="0"/>
              </a:rPr>
            </a:br>
            <a:endParaRPr lang="en-US" sz="1200" b="0" i="1" kern="1200" dirty="0" smtClean="0">
              <a:solidFill>
                <a:schemeClr val="tx1"/>
              </a:solidFill>
              <a:effectLst/>
              <a:latin typeface="Arial" panose="020B0604020202020204" pitchFamily="34" charset="0"/>
              <a:ea typeface="+mn-ea"/>
              <a:cs typeface="Arial" panose="020B0604020202020204" pitchFamily="34" charset="0"/>
            </a:endParaRPr>
          </a:p>
          <a:p>
            <a:r>
              <a:rPr lang="en-US" sz="1200" b="0" i="0" kern="1200" dirty="0" smtClean="0">
                <a:solidFill>
                  <a:schemeClr val="tx1"/>
                </a:solidFill>
                <a:effectLst/>
                <a:latin typeface="Arial" panose="020B0604020202020204" pitchFamily="34" charset="0"/>
                <a:ea typeface="+mn-ea"/>
                <a:cs typeface="Arial" panose="020B0604020202020204" pitchFamily="34" charset="0"/>
              </a:rPr>
              <a:t>We call this test and repair--meaning the resource first tested the system before it takes action.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43538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package is already installed, then the resource does not need to take action.</a:t>
            </a:r>
          </a:p>
          <a:p>
            <a:endParaRPr lang="en-US" dirty="0" smtClean="0"/>
          </a:p>
          <a:p>
            <a:r>
              <a:rPr lang="en-US" dirty="0" smtClean="0"/>
              <a:t>If the package is not installed, then the resource NEEDS to take action to install that package.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79611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You installed an editor using `chef-apply` but we missed a very important step.</a:t>
            </a:r>
          </a:p>
          <a:p>
            <a:endParaRPr lang="en-US" dirty="0" smtClean="0"/>
          </a:p>
          <a:p>
            <a:r>
              <a:rPr lang="en-US" dirty="0" smtClean="0"/>
              <a:t>Chef is written in Ruby. Ruby is a programming language and it is required that the first program you write in a programming language is 'Hello World'.</a:t>
            </a:r>
          </a:p>
          <a:p>
            <a:endParaRPr lang="en-US" dirty="0" smtClean="0"/>
          </a:p>
          <a:p>
            <a:r>
              <a:rPr lang="en-US" dirty="0" smtClean="0"/>
              <a:t>So let's walk through creating a recipe file that creates a file named 'hello.txt' with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51458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use the editor of your choice (vim, nano, emacs) for this group exercise.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580830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Use</a:t>
            </a:r>
            <a:r>
              <a:rPr lang="en-US" baseline="0" dirty="0" smtClean="0"/>
              <a:t> your </a:t>
            </a:r>
            <a:r>
              <a:rPr lang="en-US" dirty="0" smtClean="0"/>
              <a:t>editor</a:t>
            </a:r>
            <a:r>
              <a:rPr lang="en-US" baseline="0" dirty="0" smtClean="0"/>
              <a:t> to </a:t>
            </a:r>
            <a:r>
              <a:rPr lang="en-US" dirty="0" smtClean="0"/>
              <a:t>open the file named '</a:t>
            </a:r>
            <a:r>
              <a:rPr lang="en-US" dirty="0" err="1" smtClean="0"/>
              <a:t>hello.rb</a:t>
            </a:r>
            <a:r>
              <a:rPr lang="en-US" dirty="0" smtClean="0"/>
              <a:t>'. '</a:t>
            </a:r>
            <a:r>
              <a:rPr lang="en-US" dirty="0" err="1" smtClean="0"/>
              <a:t>hello.rb</a:t>
            </a:r>
            <a:r>
              <a:rPr lang="en-US" dirty="0" smtClean="0"/>
              <a:t>' is a recipe file. It has the extension .</a:t>
            </a:r>
            <a:r>
              <a:rPr lang="en-US" dirty="0" err="1" smtClean="0"/>
              <a:t>rb</a:t>
            </a:r>
            <a:r>
              <a:rPr lang="en-US" dirty="0" smtClean="0"/>
              <a:t> because it is a ruby file.</a:t>
            </a:r>
          </a:p>
          <a:p>
            <a:pPr marL="228600" indent="-228600">
              <a:buAutoNum type="arabicPeriod"/>
            </a:pPr>
            <a:r>
              <a:rPr lang="en-US" dirty="0" smtClean="0"/>
              <a:t>Add the resource definition displayed above.</a:t>
            </a:r>
            <a:r>
              <a:rPr lang="en-US" baseline="0" dirty="0" smtClean="0"/>
              <a:t> </a:t>
            </a:r>
            <a:r>
              <a:rPr lang="en-US" dirty="0" smtClean="0"/>
              <a:t>We are defining a resource with the type called 'file' and named 'hello.txt'. We also are stating what the contents of that file should contain 'Hello, World!'.</a:t>
            </a:r>
          </a:p>
          <a:p>
            <a:pPr marL="228600" indent="-228600">
              <a:buAutoNum type="arabicPeriod"/>
            </a:pPr>
            <a:r>
              <a:rPr lang="en-US" dirty="0" smtClean="0"/>
              <a:t>Save the file,</a:t>
            </a:r>
            <a:r>
              <a:rPr lang="en-US" baseline="0" dirty="0" smtClean="0"/>
              <a:t> </a:t>
            </a:r>
            <a:r>
              <a:rPr lang="en-US" dirty="0" smtClean="0"/>
              <a:t>return to the terminal and then run the `chef-apply` command.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62295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were to use </a:t>
            </a:r>
            <a:r>
              <a:rPr lang="en-US" b="1" dirty="0" smtClean="0"/>
              <a:t>help</a:t>
            </a:r>
            <a:r>
              <a:rPr lang="en-US" dirty="0" smtClean="0"/>
              <a:t> again, it would</a:t>
            </a:r>
            <a:r>
              <a:rPr lang="en-US" baseline="0" dirty="0" smtClean="0"/>
              <a:t> look</a:t>
            </a:r>
            <a:r>
              <a:rPr lang="en-US" dirty="0" smtClean="0"/>
              <a:t> like we can provide a recipe file directly to the `chef-apply` command.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33277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baseline="0" dirty="0" smtClean="0"/>
              <a:t>T</a:t>
            </a:r>
            <a:r>
              <a:rPr lang="en-US" dirty="0" smtClean="0"/>
              <a:t>ype </a:t>
            </a:r>
            <a:r>
              <a:rPr lang="en-US" b="1" dirty="0" smtClean="0"/>
              <a:t>sudo chef-apply </a:t>
            </a:r>
            <a:r>
              <a:rPr lang="en-US" b="1" dirty="0" err="1" smtClean="0"/>
              <a:t>hello.rb</a:t>
            </a:r>
            <a:r>
              <a:rPr lang="en-US" b="1" baseline="0" dirty="0" smtClean="0"/>
              <a:t> </a:t>
            </a:r>
            <a:r>
              <a:rPr lang="en-US" baseline="0" dirty="0" smtClean="0"/>
              <a:t>to apply the recipe. Y</a:t>
            </a:r>
            <a:r>
              <a:rPr lang="en-US" dirty="0" smtClean="0"/>
              <a:t>ou should see that a file named 'hello.txt' was created and the contents was updated to include your 'Hello, World!' text.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4730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Use the `cat` command with the path of the file, 'hello.txt'</a:t>
            </a:r>
            <a:r>
              <a:rPr lang="en-US" baseline="0" dirty="0" smtClean="0"/>
              <a:t> to </a:t>
            </a:r>
            <a:r>
              <a:rPr lang="en-US" dirty="0" smtClean="0"/>
              <a:t>prove that a file was created.</a:t>
            </a:r>
            <a:r>
              <a:rPr lang="en-US" baseline="0" dirty="0" smtClean="0"/>
              <a:t> </a:t>
            </a:r>
            <a:r>
              <a:rPr lang="en-US" dirty="0" smtClean="0"/>
              <a:t>The result of the command should show you the contents 'Hello, world!'.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18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What happens when I run the command again?</a:t>
            </a:r>
          </a:p>
          <a:p>
            <a:endParaRPr lang="en-US" sz="1200" dirty="0" smtClean="0"/>
          </a:p>
          <a:p>
            <a:r>
              <a:rPr lang="en-US" sz="1200" dirty="0" smtClean="0"/>
              <a:t>Again, before you run the command -- think about it. What are your expectations now from the last time you ran it? What will the output look like?</a:t>
            </a:r>
          </a:p>
          <a:p>
            <a:endParaRPr lang="en-US" sz="1200" dirty="0" smtClean="0"/>
          </a:p>
          <a:p>
            <a:pPr marL="228600" marR="0" indent="-228600" algn="l" defTabSz="1219120" rtl="0" eaLnBrk="1" fontAlgn="auto" latinLnBrk="0" hangingPunct="1">
              <a:lnSpc>
                <a:spcPct val="90000"/>
              </a:lnSpc>
              <a:spcBef>
                <a:spcPts val="0"/>
              </a:spcBef>
              <a:spcAft>
                <a:spcPts val="444"/>
              </a:spcAft>
              <a:buClrTx/>
              <a:buSzTx/>
              <a:buFont typeface="+mj-lt"/>
              <a:buAutoNum type="arabicPeriod"/>
              <a:tabLst/>
              <a:defRPr/>
            </a:pPr>
            <a:r>
              <a:rPr lang="en-US" dirty="0" smtClean="0"/>
              <a:t>Run </a:t>
            </a:r>
            <a:r>
              <a:rPr lang="en-US" b="1" dirty="0" smtClean="0"/>
              <a:t>sudo chef-apply </a:t>
            </a:r>
            <a:r>
              <a:rPr lang="en-US" b="1" dirty="0" err="1" smtClean="0"/>
              <a:t>hello.rb</a:t>
            </a:r>
            <a:endParaRPr lang="en-US" b="1" dirty="0" smtClean="0"/>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30128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pick an editor and then use Chef to install it. There are three command-line editors and one (tbd Sublime) that we can choose from. Each with their own strengths and weaknesses. </a:t>
            </a:r>
          </a:p>
          <a:p>
            <a:endParaRPr lang="en-US" dirty="0" smtClean="0"/>
          </a:p>
          <a:p>
            <a:r>
              <a:rPr lang="en-US" dirty="0" smtClean="0"/>
              <a:t>If you are comfortable using</a:t>
            </a:r>
            <a:r>
              <a:rPr lang="en-US" baseline="0" dirty="0" smtClean="0"/>
              <a:t> Linux/Unix text editors, you can choose Emacs, Nano, or VIM (like vi).</a:t>
            </a:r>
          </a:p>
          <a:p>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If you are not </a:t>
            </a:r>
            <a:r>
              <a:rPr lang="en-US" dirty="0" smtClean="0"/>
              <a:t>comfortable using</a:t>
            </a:r>
            <a:r>
              <a:rPr lang="en-US" baseline="0" dirty="0" smtClean="0"/>
              <a:t> Linux/Unix text editors, you can use </a:t>
            </a:r>
            <a:r>
              <a:rPr lang="en-US" dirty="0" smtClean="0"/>
              <a:t>Sublime in remote mode</a:t>
            </a:r>
            <a:r>
              <a:rPr lang="en-US" baseline="0" dirty="0" smtClean="0"/>
              <a:t> when using Chef in this class.</a:t>
            </a: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dirty="0" smtClean="0"/>
              <a:t>Either way, we will still be installing some text editors in this course</a:t>
            </a:r>
            <a:r>
              <a:rPr lang="en-US" baseline="0" dirty="0" smtClean="0"/>
              <a:t> in order to demonstrate how Chef can easily install packages. In fact, that is the main reason this activity is in this course—so you can see how Chef can be used to install typical packages.</a:t>
            </a:r>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baseline="0" dirty="0" smtClean="0"/>
          </a:p>
          <a:p>
            <a:pPr marL="0" marR="0" lvl="1" indent="0" algn="l" defTabSz="1219120" rtl="0" eaLnBrk="1" fontAlgn="auto" latinLnBrk="0" hangingPunct="1">
              <a:lnSpc>
                <a:spcPct val="90000"/>
              </a:lnSpc>
              <a:spcBef>
                <a:spcPts val="0"/>
              </a:spcBef>
              <a:spcAft>
                <a:spcPts val="444"/>
              </a:spcAft>
              <a:buClrTx/>
              <a:buSzTx/>
              <a:buFontTx/>
              <a:buNone/>
              <a:tabLst/>
              <a:defRPr/>
            </a:pPr>
            <a:r>
              <a:rPr lang="en-US" baseline="0" dirty="0" smtClean="0"/>
              <a:t>Instructor Note: Assure Windows students that they will be able to use Sublime in this class so they won't have to learn Linux commands. We need to make clear that we are teaching Chef in this course, not Linux or Windows admin.</a:t>
            </a:r>
            <a:endParaRPr lang="en-US" dirty="0" smtClean="0"/>
          </a:p>
          <a:p>
            <a:pPr marL="0" marR="0" lvl="1" indent="0" algn="l" defTabSz="1219120" rtl="0" eaLnBrk="1" fontAlgn="auto" latinLnBrk="0" hangingPunct="1">
              <a:lnSpc>
                <a:spcPct val="90000"/>
              </a:lnSpc>
              <a:spcBef>
                <a:spcPts val="0"/>
              </a:spcBef>
              <a:spcAft>
                <a:spcPts val="444"/>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569139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Modify the contents of 'hello.txt. </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Write the file and then think about what you expect to see in the output. </a:t>
            </a:r>
          </a:p>
          <a:p>
            <a:pPr marL="228600" marR="0" indent="-228600" algn="l" defTabSz="1219120" rtl="0" eaLnBrk="1" fontAlgn="auto" latinLnBrk="0" hangingPunct="1">
              <a:lnSpc>
                <a:spcPct val="90000"/>
              </a:lnSpc>
              <a:spcBef>
                <a:spcPts val="0"/>
              </a:spcBef>
              <a:spcAft>
                <a:spcPts val="444"/>
              </a:spcAft>
              <a:buClrTx/>
              <a:buSzTx/>
              <a:buFontTx/>
              <a:buAutoNum type="arabicPeriod"/>
              <a:tabLst/>
              <a:defRPr/>
            </a:pPr>
            <a:r>
              <a:rPr lang="en-US" sz="1200" dirty="0" smtClean="0"/>
              <a:t>Then run the </a:t>
            </a:r>
            <a:r>
              <a:rPr lang="en-US" sz="1200" b="1" dirty="0" smtClean="0"/>
              <a:t>sudo chef-apply </a:t>
            </a:r>
            <a:r>
              <a:rPr lang="en-US" sz="1200" b="1" dirty="0" err="1" smtClean="0"/>
              <a:t>hello.rb</a:t>
            </a:r>
            <a:r>
              <a:rPr lang="en-US" sz="1200" dirty="0" smtClean="0"/>
              <a:t> command again.</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288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Instructor Note: Just ask the students what the result would be.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38783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TBD: Can I delete this slide?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2188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moment and talk about the structure of a resource definition. We'll break down the resource that we defined in our `</a:t>
            </a:r>
            <a:r>
              <a:rPr lang="en-US" dirty="0" err="1" smtClean="0"/>
              <a:t>hello.rb</a:t>
            </a:r>
            <a:r>
              <a:rPr lang="en-US" dirty="0" smtClean="0"/>
              <a:t>`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23895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element of the resource definition is the resource type. In this instance the type here is 'file'. Earlier we used 'package'. We showed you an example of 'service'.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14165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element is the name of the resource. This is also the first parameter being passed to the resource.</a:t>
            </a:r>
          </a:p>
          <a:p>
            <a:endParaRPr lang="en-US" dirty="0" smtClean="0"/>
          </a:p>
          <a:p>
            <a:r>
              <a:rPr lang="en-US" dirty="0" smtClean="0"/>
              <a:t>In this instance the resource name is also the relative file path to the file we want created. We could have specified a fully-qualified file path to ensure the file was written to the exact same location and not dependent on our current working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51564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`do` and `end` keywords here define the beginning of a ruby block. The ruby block and all the contents of it are the second parameter to our resource.</a:t>
            </a:r>
          </a:p>
          <a:p>
            <a:endParaRPr lang="en-US" dirty="0" smtClean="0"/>
          </a:p>
          <a:p>
            <a:r>
              <a:rPr lang="en-US" dirty="0" smtClean="0"/>
              <a:t>The contents of this block contains attributes (and other things) that help describe the state of the resource. In this instance, the source attribute here specifies the contents of the file.</a:t>
            </a:r>
          </a:p>
          <a:p>
            <a:endParaRPr lang="en-US" dirty="0" smtClean="0"/>
          </a:p>
          <a:p>
            <a:r>
              <a:rPr lang="en-US" dirty="0" smtClean="0"/>
              <a:t>Attributes are laid out with the name of the attributes followed by a space and then the value for the attribute.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04873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interesting part is that there is no action defined. And if you think back to the previous examples that we showed you, not all of the resources have defined actions.</a:t>
            </a:r>
          </a:p>
          <a:p>
            <a:endParaRPr lang="en-US" dirty="0" smtClean="0"/>
          </a:p>
          <a:p>
            <a:r>
              <a:rPr lang="en-US" dirty="0" smtClean="0"/>
              <a:t>So what action is the resource taking? How do you know?    </a:t>
            </a:r>
            <a:r>
              <a:rPr lang="en-US" dirty="0" err="1" smtClean="0"/>
              <a:t>tbd</a:t>
            </a:r>
            <a:r>
              <a:rPr lang="en-US" dirty="0" smtClean="0"/>
              <a:t>: left off 10:27 on video.</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549802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find that information in the output from running `chef-apply`?</a:t>
            </a:r>
          </a:p>
          <a:p>
            <a:endParaRPr lang="en-US" dirty="0" smtClean="0"/>
          </a:p>
          <a:p>
            <a:r>
              <a:rPr lang="en-US" dirty="0" smtClean="0"/>
              <a:t>Could you find that information in the documentation for the file resource?</a:t>
            </a:r>
          </a:p>
          <a:p>
            <a:endParaRPr lang="en-US" dirty="0" smtClean="0"/>
          </a:p>
          <a:p>
            <a:pPr marL="228600" indent="-228600">
              <a:buAutoNum type="arabicPeriod"/>
            </a:pPr>
            <a:r>
              <a:rPr lang="en-US" dirty="0" smtClean="0"/>
              <a:t>Read through the file Resource documentation.</a:t>
            </a:r>
          </a:p>
          <a:p>
            <a:pPr marL="228600" indent="-228600">
              <a:buAutoNum type="arabicPeriod"/>
            </a:pPr>
            <a:r>
              <a:rPr lang="en-US" dirty="0" smtClean="0"/>
              <a:t>Find the list of actions and then see if you can find the default one.</a:t>
            </a:r>
          </a:p>
          <a:p>
            <a:pPr marL="228600" indent="-228600">
              <a:buAutoNum type="arabicPeriod"/>
            </a:pPr>
            <a:r>
              <a:rPr lang="en-US" dirty="0" smtClean="0"/>
              <a:t>Find the list of attributes and find the default values for mode, owner, and group.</a:t>
            </a:r>
          </a:p>
          <a:p>
            <a:endParaRPr lang="en-US" dirty="0" smtClean="0"/>
          </a:p>
          <a:p>
            <a:r>
              <a:rPr lang="en-US" dirty="0" smtClean="0"/>
              <a:t>The reason for doing this is that we want you to return to the file resource in '</a:t>
            </a:r>
            <a:r>
              <a:rPr lang="en-US" dirty="0" err="1" smtClean="0"/>
              <a:t>hello.rb</a:t>
            </a:r>
            <a:r>
              <a:rPr lang="en-US" dirty="0" smtClean="0"/>
              <a:t>' and add attributes for mode, owner and group. But only if the values here are different from the default values.</a:t>
            </a:r>
          </a:p>
          <a:p>
            <a:endParaRPr lang="en-US" dirty="0" smtClean="0"/>
          </a:p>
          <a:p>
            <a:r>
              <a:rPr lang="en-US" dirty="0" smtClean="0"/>
              <a:t>Instructor Note:  Allow the attendees time to solve this exercise.</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1157982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file resources default action is to create the file. So if that is the policy we want our system to adhere to then we don't need to specify it. It doesn't hurt if you do, but you will often find when it comes to default values for actions and attributes we tend to save ourselves the keystrokes and forgo expressing them.</a:t>
            </a:r>
          </a:p>
          <a:p>
            <a:endParaRPr lang="en-US" dirty="0" smtClean="0"/>
          </a:p>
          <a:p>
            <a:r>
              <a:rPr lang="en-US" dirty="0" smtClean="0"/>
              <a:t>The file resource in </a:t>
            </a:r>
            <a:r>
              <a:rPr lang="en-US" dirty="0" err="1" smtClean="0"/>
              <a:t>hello.rb</a:t>
            </a:r>
            <a:r>
              <a:rPr lang="en-US" dirty="0" smtClean="0"/>
              <a:t> does however need to add three new attributes: mode; owner; and group. And that is because the default values for these attributes are not the ones we want in our configuration policy.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2682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1" dirty="0" smtClean="0">
                <a:latin typeface="Inconsolata"/>
                <a:cs typeface="Inconsolata"/>
              </a:rPr>
              <a:t>Emacs</a:t>
            </a:r>
            <a:r>
              <a:rPr lang="en-US" b="0" dirty="0" smtClean="0">
                <a:latin typeface="Inconsolata"/>
                <a:cs typeface="Inconsolata"/>
              </a:rPr>
              <a:t>:</a:t>
            </a:r>
            <a:r>
              <a:rPr lang="en-US" b="1" dirty="0" smtClean="0">
                <a:latin typeface="Inconsolata"/>
                <a:cs typeface="Inconsolata"/>
              </a:rPr>
              <a:t> </a:t>
            </a:r>
            <a:r>
              <a:rPr lang="en-US" b="0" dirty="0" smtClean="0">
                <a:latin typeface="Inconsolata"/>
                <a:cs typeface="Inconsolata"/>
              </a:rPr>
              <a:t>(</a:t>
            </a:r>
            <a:r>
              <a:rPr lang="en-US" dirty="0" smtClean="0"/>
              <a:t>Emacs is fairly straightforward for editing files.)</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emacs FILENAME</a:t>
            </a:r>
          </a:p>
          <a:p>
            <a:r>
              <a:rPr lang="en-US" dirty="0" smtClean="0">
                <a:latin typeface="Inconsolata"/>
                <a:cs typeface="Inconsolata"/>
              </a:rPr>
              <a:t>WRITE FILE	ctrl+x, ctrl+w</a:t>
            </a:r>
          </a:p>
          <a:p>
            <a:r>
              <a:rPr lang="en-US" dirty="0" smtClean="0">
                <a:latin typeface="Inconsolata"/>
                <a:cs typeface="Inconsolata"/>
              </a:rPr>
              <a:t>EXIT	 ctrl+x, ctrl+c</a:t>
            </a:r>
          </a:p>
          <a:p>
            <a:endParaRPr lang="en-US" dirty="0" smtClean="0">
              <a:latin typeface="Inconsolata"/>
            </a:endParaRPr>
          </a:p>
          <a:p>
            <a:r>
              <a:rPr lang="en-US" b="1" dirty="0" smtClean="0">
                <a:latin typeface="Inconsolata"/>
              </a:rPr>
              <a:t>Nano</a:t>
            </a:r>
            <a:r>
              <a:rPr lang="en-US" b="0" dirty="0" smtClean="0">
                <a:latin typeface="Inconsolata"/>
              </a:rPr>
              <a:t>:</a:t>
            </a:r>
            <a:r>
              <a:rPr lang="en-US" b="1" dirty="0" smtClean="0">
                <a:latin typeface="Inconsolata"/>
              </a:rPr>
              <a:t> </a:t>
            </a:r>
            <a:r>
              <a:rPr lang="en-US" b="0" dirty="0" smtClean="0">
                <a:latin typeface="Inconsolata"/>
              </a:rPr>
              <a:t>(</a:t>
            </a:r>
            <a:r>
              <a:rPr lang="en-US" dirty="0" smtClean="0"/>
              <a:t>Nano is usually touted as the easiest editor to get started with editing through the command-line.)</a:t>
            </a:r>
            <a:endParaRPr lang="en-US" b="1" dirty="0" smtClean="0">
              <a:latin typeface="Inconsolata"/>
            </a:endParaRPr>
          </a:p>
          <a:p>
            <a:endParaRPr lang="en-US" dirty="0" smtClean="0">
              <a:latin typeface="Inconsolata"/>
            </a:endParaRPr>
          </a:p>
          <a:p>
            <a:pPr>
              <a:lnSpc>
                <a:spcPct val="120000"/>
              </a:lnSpc>
            </a:pPr>
            <a:r>
              <a:rPr lang="en-US" dirty="0" smtClean="0">
                <a:latin typeface="Inconsolata"/>
                <a:cs typeface="Inconsolata"/>
              </a:rPr>
              <a:t>OPEN FILE	$ nano FILENAME</a:t>
            </a:r>
          </a:p>
          <a:p>
            <a:r>
              <a:rPr lang="en-US" dirty="0" smtClean="0">
                <a:latin typeface="Inconsolata"/>
                <a:cs typeface="Inconsolata"/>
              </a:rPr>
              <a:t>WRITE (When</a:t>
            </a:r>
            <a:r>
              <a:rPr lang="en-US" baseline="0" dirty="0" smtClean="0">
                <a:latin typeface="Inconsolata"/>
                <a:cs typeface="Inconsolata"/>
              </a:rPr>
              <a:t> exiting</a:t>
            </a:r>
            <a:r>
              <a:rPr lang="en-US" dirty="0" smtClean="0">
                <a:latin typeface="Inconsolata"/>
                <a:cs typeface="Inconsolata"/>
              </a:rPr>
              <a:t>)</a:t>
            </a:r>
            <a:r>
              <a:rPr lang="en-US" baseline="0" dirty="0" smtClean="0">
                <a:latin typeface="Inconsolata"/>
                <a:cs typeface="Inconsolata"/>
              </a:rPr>
              <a:t> </a:t>
            </a:r>
            <a:r>
              <a:rPr lang="en-US" dirty="0" smtClean="0">
                <a:latin typeface="Inconsolata"/>
                <a:cs typeface="Inconsolata"/>
              </a:rPr>
              <a:t>ctrl+x, y, ENTER</a:t>
            </a:r>
          </a:p>
          <a:p>
            <a:r>
              <a:rPr lang="en-US" dirty="0" smtClean="0">
                <a:latin typeface="Inconsolata"/>
                <a:cs typeface="Inconsolata"/>
              </a:rPr>
              <a:t>EXIT	ctrl+x</a:t>
            </a:r>
          </a:p>
          <a:p>
            <a:endParaRPr lang="en-US" dirty="0" smtClean="0">
              <a:latin typeface="Inconsolata"/>
              <a:cs typeface="Inconsolata"/>
            </a:endParaRPr>
          </a:p>
          <a:p>
            <a:r>
              <a:rPr lang="en-US" b="1" dirty="0" smtClean="0">
                <a:latin typeface="Inconsolata"/>
                <a:cs typeface="Inconsolata"/>
              </a:rPr>
              <a:t>VIM</a:t>
            </a:r>
            <a:r>
              <a:rPr lang="en-US" b="0" dirty="0" smtClean="0">
                <a:latin typeface="Inconsolata"/>
                <a:cs typeface="Inconsolata"/>
              </a:rPr>
              <a:t>: (</a:t>
            </a:r>
            <a:r>
              <a:rPr lang="en-US" dirty="0" smtClean="0"/>
              <a:t>Vim,</a:t>
            </a:r>
            <a:r>
              <a:rPr lang="en-US" baseline="0" dirty="0" smtClean="0"/>
              <a:t> </a:t>
            </a:r>
            <a:r>
              <a:rPr lang="en-US" dirty="0" smtClean="0"/>
              <a:t>like vi,</a:t>
            </a:r>
            <a:r>
              <a:rPr lang="en-US" baseline="0" dirty="0" smtClean="0"/>
              <a:t> </a:t>
            </a:r>
            <a:r>
              <a:rPr lang="en-US" dirty="0" smtClean="0"/>
              <a:t>is more complex because of its different modes. )</a:t>
            </a:r>
            <a:endParaRPr lang="en-US" b="1" dirty="0" smtClean="0">
              <a:latin typeface="Inconsolata"/>
              <a:cs typeface="Inconsolata"/>
            </a:endParaRPr>
          </a:p>
          <a:p>
            <a:endParaRPr lang="en-US" dirty="0" smtClean="0">
              <a:latin typeface="Inconsolata"/>
              <a:cs typeface="Inconsolata"/>
            </a:endParaRPr>
          </a:p>
          <a:p>
            <a:r>
              <a:rPr lang="en-US" dirty="0" smtClean="0">
                <a:latin typeface="Inconsolata"/>
                <a:cs typeface="Inconsolata"/>
              </a:rPr>
              <a:t>OPEN FILE	$ vim FILENAME</a:t>
            </a:r>
          </a:p>
          <a:p>
            <a:pPr>
              <a:lnSpc>
                <a:spcPct val="120000"/>
              </a:lnSpc>
            </a:pPr>
            <a:r>
              <a:rPr lang="en-US" dirty="0" smtClean="0">
                <a:latin typeface="Inconsolata"/>
                <a:cs typeface="Inconsolata"/>
              </a:rPr>
              <a:t>START EDITING	i</a:t>
            </a:r>
          </a:p>
          <a:p>
            <a:pPr>
              <a:lnSpc>
                <a:spcPct val="120000"/>
              </a:lnSpc>
            </a:pPr>
            <a:r>
              <a:rPr lang="en-US" dirty="0" smtClean="0">
                <a:latin typeface="Inconsolata"/>
                <a:cs typeface="Inconsolata"/>
              </a:rPr>
              <a:t>WRITE FILE	ESC, :w</a:t>
            </a:r>
          </a:p>
          <a:p>
            <a:pPr>
              <a:lnSpc>
                <a:spcPct val="120000"/>
              </a:lnSpc>
            </a:pPr>
            <a:r>
              <a:rPr lang="en-US" dirty="0" smtClean="0">
                <a:latin typeface="Inconsolata"/>
                <a:cs typeface="Inconsolata"/>
              </a:rPr>
              <a:t>EXIT	ESC, :q</a:t>
            </a:r>
          </a:p>
          <a:p>
            <a:pPr>
              <a:lnSpc>
                <a:spcPct val="120000"/>
              </a:lnSpc>
            </a:pPr>
            <a:r>
              <a:rPr lang="en-US" dirty="0" smtClean="0">
                <a:latin typeface="Inconsolata"/>
                <a:cs typeface="Inconsolata"/>
              </a:rPr>
              <a:t>EXIT (don't write) 	ESC, :q!</a:t>
            </a: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cs typeface="Inconsolata"/>
            </a:endParaRPr>
          </a:p>
          <a:p>
            <a:endParaRPr lang="en-US" dirty="0" smtClean="0">
              <a:latin typeface="Inconsolata"/>
            </a:endParaRPr>
          </a:p>
          <a:p>
            <a:endParaRPr lang="en-US" dirty="0" smtClean="0">
              <a:latin typeface="Inconsolata"/>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044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77114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practiced:</a:t>
            </a:r>
          </a:p>
          <a:p>
            <a:endParaRPr lang="en-US" dirty="0" smtClean="0"/>
          </a:p>
          <a:p>
            <a:pPr marL="171450" indent="-171450">
              <a:buFont typeface="Arial" panose="020B0604020202020204" pitchFamily="34" charset="0"/>
              <a:buChar char="•"/>
            </a:pPr>
            <a:r>
              <a:rPr lang="en-US" dirty="0" smtClean="0"/>
              <a:t>Installing an application with the package resource</a:t>
            </a:r>
          </a:p>
          <a:p>
            <a:pPr marL="171450" indent="-171450">
              <a:buFont typeface="Arial" panose="020B0604020202020204" pitchFamily="34" charset="0"/>
              <a:buChar char="•"/>
            </a:pPr>
            <a:r>
              <a:rPr lang="en-US" dirty="0" smtClean="0"/>
              <a:t>Creating a recipe file</a:t>
            </a:r>
          </a:p>
          <a:p>
            <a:pPr marL="171450" indent="-171450">
              <a:buFont typeface="Arial" panose="020B0604020202020204" pitchFamily="34" charset="0"/>
              <a:buChar char="•"/>
            </a:pPr>
            <a:r>
              <a:rPr lang="en-US" dirty="0" smtClean="0"/>
              <a:t>Creating a file with the file resource</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1.</a:t>
            </a:r>
            <a:r>
              <a:rPr lang="en-US" baseline="0" dirty="0" smtClean="0"/>
              <a:t> </a:t>
            </a:r>
            <a:r>
              <a:rPr lang="en-US" dirty="0" smtClean="0"/>
              <a:t>Create a recipe named '</a:t>
            </a:r>
            <a:r>
              <a:rPr lang="en-US" dirty="0" err="1" smtClean="0"/>
              <a:t>setup.rb</a:t>
            </a:r>
            <a:r>
              <a:rPr lang="en-US" dirty="0" smtClean="0"/>
              <a:t>' that:</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Installs the editors (</a:t>
            </a:r>
            <a:r>
              <a:rPr lang="en-US" dirty="0" err="1" smtClean="0"/>
              <a:t>nano</a:t>
            </a:r>
            <a:r>
              <a:rPr lang="en-US" dirty="0" smtClean="0"/>
              <a:t>, emacs</a:t>
            </a:r>
            <a:r>
              <a:rPr lang="en-US" baseline="0" dirty="0" smtClean="0"/>
              <a:t> and vim)</a:t>
            </a:r>
            <a:endParaRPr lang="en-US" dirty="0" smtClean="0"/>
          </a:p>
          <a:p>
            <a:pPr marL="171450" indent="-171450">
              <a:buFont typeface="Arial" panose="020B0604020202020204" pitchFamily="34" charset="0"/>
              <a:buChar char="•"/>
            </a:pPr>
            <a:r>
              <a:rPr lang="en-US" dirty="0" smtClean="0"/>
              <a:t>Installs the "tree" package</a:t>
            </a:r>
          </a:p>
          <a:p>
            <a:pPr marL="171450" indent="-171450">
              <a:buFont typeface="Arial" panose="020B0604020202020204" pitchFamily="34" charset="0"/>
              <a:buChar char="•"/>
            </a:pPr>
            <a:r>
              <a:rPr lang="en-US" dirty="0" smtClean="0"/>
              <a:t>And then creates an MOTD file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75388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Here is the final version of the `</a:t>
            </a:r>
            <a:r>
              <a:rPr lang="en-US" dirty="0" err="1" smtClean="0"/>
              <a:t>setup.rb</a:t>
            </a:r>
            <a:r>
              <a:rPr lang="en-US" dirty="0" smtClean="0"/>
              <a:t>` file that installs all the editors, our tree package, and creates our MOTD file.</a:t>
            </a:r>
          </a:p>
          <a:p>
            <a:endParaRPr lang="en-US" dirty="0" smtClean="0"/>
          </a:p>
          <a:p>
            <a:pPr marL="171450" indent="-171450">
              <a:buFont typeface="Arial" panose="020B0604020202020204" pitchFamily="34" charset="0"/>
              <a:buChar char="•"/>
            </a:pPr>
            <a:r>
              <a:rPr lang="en-US" dirty="0" smtClean="0"/>
              <a:t>What is the resource definition for this description? `The package named $EDITOR is installed.`</a:t>
            </a:r>
          </a:p>
          <a:p>
            <a:pPr marL="0" indent="0">
              <a:buFont typeface="Arial" panose="020B0604020202020204" pitchFamily="34" charset="0"/>
              <a:buNone/>
            </a:pPr>
            <a:endParaRPr lang="en-US" dirty="0" smtClean="0"/>
          </a:p>
          <a:p>
            <a:pPr marL="171450" indent="-171450">
              <a:buFont typeface="Arial" panose="020B0604020202020204" pitchFamily="34" charset="0"/>
              <a:buChar char="•"/>
            </a:pPr>
            <a:r>
              <a:rPr lang="en-US" dirty="0" smtClean="0"/>
              <a:t>What is the resource definition for this description? `The package named tree is installed.`</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r>
              <a:rPr lang="en-US" dirty="0" smtClean="0"/>
              <a:t>What is the resource definition for this description? `The file named "/etc/</a:t>
            </a:r>
            <a:r>
              <a:rPr lang="en-US" dirty="0" err="1" smtClean="0"/>
              <a:t>motd</a:t>
            </a:r>
            <a:r>
              <a:rPr lang="en-US" dirty="0" smtClean="0"/>
              <a:t>" is created with the content "Property of ...".`</a:t>
            </a:r>
          </a:p>
          <a:p>
            <a:endParaRPr lang="en-US" dirty="0" smtClean="0"/>
          </a:p>
          <a:p>
            <a:r>
              <a:rPr lang="en-US" dirty="0" smtClean="0"/>
              <a:t>Instructor Note: Allow the attendees time to solve this exercise.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64234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Run the above command to apply your </a:t>
            </a:r>
            <a:r>
              <a:rPr lang="en-US" dirty="0" err="1" smtClean="0"/>
              <a:t>setup.rb</a:t>
            </a:r>
            <a:r>
              <a:rPr lang="en-US" dirty="0" smtClean="0"/>
              <a:t> recipe.</a:t>
            </a:r>
          </a:p>
          <a:p>
            <a:pPr marL="0" indent="0">
              <a:buNone/>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0568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finish up this section on resources with a discussion.</a:t>
            </a:r>
          </a:p>
          <a:p>
            <a:endParaRPr lang="en-US" dirty="0" smtClean="0"/>
          </a:p>
          <a:p>
            <a:r>
              <a:rPr lang="en-US" dirty="0" smtClean="0"/>
              <a:t>Write down or type out a few words for each of these questions. Talk about your answers with each other.</a:t>
            </a:r>
          </a:p>
          <a:p>
            <a:endParaRPr lang="en-US" dirty="0" smtClean="0"/>
          </a:p>
          <a:p>
            <a:r>
              <a:rPr lang="en-US" dirty="0" smtClean="0"/>
              <a:t>Remember that the answer "I don't know! That's why I'm here!" is a great answer.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28763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Answer these four questions:</a:t>
            </a:r>
          </a:p>
          <a:p>
            <a:endParaRPr lang="en-US" dirty="0" smtClean="0"/>
          </a:p>
          <a:p>
            <a:pPr marL="171450" indent="-171450">
              <a:buFont typeface="Arial" panose="020B0604020202020204" pitchFamily="34" charset="0"/>
              <a:buChar char="•"/>
            </a:pPr>
            <a:r>
              <a:rPr lang="en-US" dirty="0" smtClean="0"/>
              <a:t>What is a resource?</a:t>
            </a:r>
          </a:p>
          <a:p>
            <a:pPr marL="171450" indent="-171450">
              <a:buFont typeface="Arial" panose="020B0604020202020204" pitchFamily="34" charset="0"/>
              <a:buChar char="•"/>
            </a:pPr>
            <a:r>
              <a:rPr lang="en-US" dirty="0" smtClean="0"/>
              <a:t>What are some other possible examples of resources?</a:t>
            </a:r>
          </a:p>
          <a:p>
            <a:pPr marL="171450" indent="-171450">
              <a:buFont typeface="Arial" panose="020B0604020202020204" pitchFamily="34" charset="0"/>
              <a:buChar char="•"/>
            </a:pPr>
            <a:r>
              <a:rPr lang="en-US" dirty="0" smtClean="0"/>
              <a:t>How did the examples resources we wrote describe the desired state of an element of our infrastructure?</a:t>
            </a:r>
          </a:p>
          <a:p>
            <a:pPr marL="171450" indent="-171450">
              <a:buFont typeface="Arial" panose="020B0604020202020204" pitchFamily="34" charset="0"/>
              <a:buChar char="•"/>
            </a:pPr>
            <a:r>
              <a:rPr lang="en-US" dirty="0" smtClean="0"/>
              <a:t>What does it mean for a resource to be a statement of configuration policy?</a:t>
            </a:r>
          </a:p>
          <a:p>
            <a:endParaRPr lang="en-US" dirty="0" smtClean="0"/>
          </a:p>
          <a:p>
            <a:r>
              <a:rPr lang="en-US" dirty="0" smtClean="0"/>
              <a:t>With your answers, turn to another people in this class and alternate asking each other asking these questions and sharing your answers.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651347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questions can we answer for you?</a:t>
            </a:r>
          </a:p>
          <a:p>
            <a:endParaRPr lang="en-US" dirty="0" smtClean="0"/>
          </a:p>
          <a:p>
            <a:r>
              <a:rPr lang="en-US" dirty="0" smtClean="0"/>
              <a:t>About anything or specifically about:</a:t>
            </a:r>
          </a:p>
          <a:p>
            <a:endParaRPr lang="en-US" dirty="0" smtClean="0"/>
          </a:p>
          <a:p>
            <a:pPr marL="171450" indent="-171450">
              <a:buFont typeface="Arial" panose="020B0604020202020204" pitchFamily="34" charset="0"/>
              <a:buChar char="•"/>
            </a:pPr>
            <a:r>
              <a:rPr lang="en-US" dirty="0" smtClean="0"/>
              <a:t>`chef-apply`</a:t>
            </a:r>
          </a:p>
          <a:p>
            <a:pPr marL="171450" indent="-171450">
              <a:buFont typeface="Arial" panose="020B0604020202020204" pitchFamily="34" charset="0"/>
              <a:buChar char="•"/>
            </a:pPr>
            <a:r>
              <a:rPr lang="en-US" dirty="0" smtClean="0"/>
              <a:t>resources</a:t>
            </a:r>
          </a:p>
          <a:p>
            <a:pPr marL="171450" indent="-171450">
              <a:buFont typeface="Arial" panose="020B0604020202020204" pitchFamily="34" charset="0"/>
              <a:buChar char="•"/>
            </a:pPr>
            <a:r>
              <a:rPr lang="en-US" dirty="0" smtClean="0"/>
              <a:t>a resources default action and default attributes</a:t>
            </a:r>
          </a:p>
          <a:p>
            <a:pPr marL="171450" indent="-171450">
              <a:buFont typeface="Arial" panose="020B0604020202020204" pitchFamily="34" charset="0"/>
              <a:buChar char="•"/>
            </a:pPr>
            <a:r>
              <a:rPr lang="en-US" dirty="0" smtClean="0"/>
              <a:t>Test and Repair</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186863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8718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r>
              <a:rPr lang="en-US" dirty="0" smtClean="0"/>
              <a:t>Resources are grouped into recipes, which describe working configurations. For example, a package to install, the location of a template from which to build a file, and a service to be started.</a:t>
            </a:r>
          </a:p>
          <a:p>
            <a:endParaRPr lang="en-US" dirty="0" smtClean="0"/>
          </a:p>
          <a:p>
            <a:r>
              <a:rPr lang="en-US" dirty="0" smtClean="0"/>
              <a:t>Where a resource represents a piece of the system (and its desired state), a provider defines the steps that are needed to bring that piece of the system from its current state into the desired state.</a:t>
            </a:r>
          </a:p>
          <a:p>
            <a:r>
              <a:rPr lang="en-US" dirty="0" smtClean="0"/>
              <a:t>```</a:t>
            </a:r>
          </a:p>
          <a:p>
            <a:endParaRPr lang="en-US" dirty="0" smtClean="0"/>
          </a:p>
          <a:p>
            <a:r>
              <a:rPr lang="en-US" dirty="0" smtClean="0"/>
              <a:t>Resources describe what we want our system to look like AND sound like they do all the work to make it look like that.</a:t>
            </a:r>
          </a:p>
          <a:p>
            <a:endParaRPr lang="en-US" dirty="0" smtClean="0"/>
          </a:p>
          <a:p>
            <a:r>
              <a:rPr lang="en-US" dirty="0" smtClean="0"/>
              <a:t>Let's look at a few examples of resources.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6079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r>
              <a:rPr lang="en-US" dirty="0" smtClean="0"/>
              <a:t>TBD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091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picked your editor, you need to find out if it is already installed. </a:t>
            </a:r>
          </a:p>
          <a:p>
            <a:endParaRPr lang="en-US" dirty="0" smtClean="0"/>
          </a:p>
          <a:p>
            <a:pPr marL="0" indent="0">
              <a:buFont typeface="+mj-lt"/>
              <a:buNone/>
            </a:pPr>
            <a:r>
              <a:rPr lang="en-US" dirty="0" smtClean="0"/>
              <a:t>Use the `which` command to ask the Operating System (OS) if it knows if there is an executable for our text editor in our path.</a:t>
            </a:r>
          </a:p>
          <a:p>
            <a:endParaRPr lang="en-US" dirty="0" smtClean="0"/>
          </a:p>
          <a:p>
            <a:r>
              <a:rPr lang="en-US" dirty="0" smtClean="0"/>
              <a:t>Is nano installed? No, it doesn't look like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0380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vim installed? No, it doesn't look like it either.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48313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emacs installed? Seems like it isn't either.</a:t>
            </a:r>
          </a:p>
          <a:p>
            <a:endParaRPr lang="en-US" dirty="0" smtClean="0"/>
          </a:p>
          <a:p>
            <a:r>
              <a:rPr lang="en-US" dirty="0" smtClean="0"/>
              <a:t>It seems your workstation doesn't have any of the preferred command-line editors installed. So that means there is a little more configuration left for you to do.</a:t>
            </a:r>
          </a:p>
          <a:p>
            <a:endParaRPr lang="en-US" dirty="0" smtClean="0"/>
          </a:p>
          <a:p>
            <a:r>
              <a:rPr lang="en-US" dirty="0" smtClean="0"/>
              <a:t>But before you figure out the Linux distribution and start installing packages through the distribution's specific package manager,</a:t>
            </a:r>
            <a:r>
              <a:rPr lang="en-US" baseline="0" dirty="0" smtClean="0"/>
              <a:t> </a:t>
            </a:r>
            <a:r>
              <a:rPr lang="en-US" dirty="0" smtClean="0"/>
              <a:t>this seems like a perfect opportunity to experiment with how to solve configuration problems with Chef.</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74347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790792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Master" Target="../slideMasters/slideMaster1.xml"/><Relationship Id="rId1" Type="http://schemas.openxmlformats.org/officeDocument/2006/relationships/themeOverride" Target="../theme/themeOverride10.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slideMaster" Target="../slideMasters/slideMaster1.xml"/><Relationship Id="rId1" Type="http://schemas.openxmlformats.org/officeDocument/2006/relationships/themeOverride" Target="../theme/themeOverride12.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smtClean="0"/>
              <a:t>Click to edit Master title style</a:t>
            </a:r>
            <a:endParaRPr lang="en-US" dirty="0"/>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Success</a:t>
            </a:r>
            <a:endParaRPr lang="en-US" sz="5867" dirty="0"/>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smtClean="0"/>
              <a:t>Problem</a:t>
            </a:r>
            <a:endParaRPr lang="en-US" sz="5867"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smtClean="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smtClean="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smtClean="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smtClean="0"/>
              <a:t>Drag picture to placeholder or click icon to add</a:t>
            </a:r>
            <a:endParaRPr lang="en-US" dirty="0"/>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smtClean="0"/>
              <a:t>Documentation</a:t>
            </a:r>
            <a:endParaRPr lang="en-US" dirty="0"/>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Code</a:t>
            </a:r>
            <a:endParaRPr lang="en-US" dirty="0"/>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61092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smtClean="0"/>
              <a:t>Click to edit Master text styles</a:t>
            </a:r>
          </a:p>
        </p:txBody>
      </p:sp>
      <p:sp>
        <p:nvSpPr>
          <p:cNvPr id="2" name="Footer Placeholder 1"/>
          <p:cNvSpPr>
            <a:spLocks noGrp="1"/>
          </p:cNvSpPr>
          <p:nvPr>
            <p:ph type="ftr" sz="quarter" idx="11"/>
          </p:nvPr>
        </p:nvSpPr>
        <p:spPr/>
        <p:txBody>
          <a:bodyPr/>
          <a:lstStyle/>
          <a:p>
            <a:r>
              <a:rPr lang="en-US" smtClean="0"/>
              <a:t>©2015 Chef Software Inc.</a:t>
            </a:r>
            <a:endParaRPr lang="en-US" dirty="0"/>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Tree>
    <p:extLst>
      <p:ext uri="{BB962C8B-B14F-4D97-AF65-F5344CB8AC3E}">
        <p14:creationId xmlns:p14="http://schemas.microsoft.com/office/powerpoint/2010/main" val="2754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1121104" y="2315962"/>
            <a:ext cx="14423693" cy="609651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7" name="Rectangle 6"/>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1"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4" name="Footer Placeholder 3"/>
          <p:cNvSpPr>
            <a:spLocks noGrp="1"/>
          </p:cNvSpPr>
          <p:nvPr>
            <p:ph type="ftr" sz="quarter" idx="14"/>
          </p:nvPr>
        </p:nvSpPr>
        <p:spPr/>
        <p:txBody>
          <a:bodyPr/>
          <a:lstStyle/>
          <a:p>
            <a:r>
              <a:rPr lang="en-US" smtClean="0"/>
              <a:t>©2015 Chef Software Inc.</a:t>
            </a:r>
            <a:endParaRPr lang="en-US" dirty="0"/>
          </a:p>
        </p:txBody>
      </p:sp>
      <p:pic>
        <p:nvPicPr>
          <p:cNvPr id="12" name="Picture 11"/>
          <p:cNvPicPr>
            <a:picLocks noChangeAspect="1"/>
          </p:cNvPicPr>
          <p:nvPr userDrawn="1"/>
        </p:nvPicPr>
        <p:blipFill>
          <a:blip r:embed="rId3"/>
          <a:stretch>
            <a:fillRect/>
          </a:stretch>
        </p:blipFill>
        <p:spPr>
          <a:xfrm>
            <a:off x="257317" y="1590362"/>
            <a:ext cx="557822" cy="354978"/>
          </a:xfrm>
          <a:prstGeom prst="rect">
            <a:avLst/>
          </a:prstGeom>
        </p:spPr>
      </p:pic>
    </p:spTree>
    <p:extLst>
      <p:ext uri="{BB962C8B-B14F-4D97-AF65-F5344CB8AC3E}">
        <p14:creationId xmlns:p14="http://schemas.microsoft.com/office/powerpoint/2010/main" val="2683133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1121104" y="2315962"/>
            <a:ext cx="14423693" cy="5849089"/>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400">
                <a:solidFill>
                  <a:srgbClr val="FFFFFF"/>
                </a:solidFill>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Three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Four</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3674904" y="7800741"/>
            <a:ext cx="1749488" cy="492443"/>
          </a:xfrm>
          <a:prstGeom prst="rect">
            <a:avLst/>
          </a:prstGeom>
          <a:noFill/>
        </p:spPr>
        <p:txBody>
          <a:bodyPr wrap="square" lIns="0" tIns="0" rIns="0" bIns="0" rtlCol="0">
            <a:spAutoFit/>
          </a:bodyPr>
          <a:lstStyle/>
          <a:p>
            <a:pPr algn="ctr"/>
            <a:r>
              <a:rPr lang="en-US" sz="3200" dirty="0" smtClean="0">
                <a:solidFill>
                  <a:srgbClr val="FFFFFF">
                    <a:alpha val="50000"/>
                  </a:srgbClr>
                </a:solidFill>
              </a:rPr>
              <a:t>LOCAL</a:t>
            </a:r>
          </a:p>
        </p:txBody>
      </p:sp>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245272" y="1433095"/>
            <a:ext cx="704149" cy="537891"/>
          </a:xfrm>
          <a:prstGeom prst="rect">
            <a:avLst/>
          </a:prstGeom>
        </p:spPr>
      </p:pic>
      <p:sp>
        <p:nvSpPr>
          <p:cNvPr id="9" name="Text Placeholder 4"/>
          <p:cNvSpPr>
            <a:spLocks noGrp="1"/>
          </p:cNvSpPr>
          <p:nvPr>
            <p:ph type="body" sz="quarter" idx="11" hasCustomPrompt="1"/>
          </p:nvPr>
        </p:nvSpPr>
        <p:spPr>
          <a:xfrm>
            <a:off x="1121104" y="1337149"/>
            <a:ext cx="14422528" cy="729785"/>
          </a:xfrm>
          <a:solidFill>
            <a:schemeClr val="tx2">
              <a:lumMod val="95000"/>
              <a:lumOff val="5000"/>
            </a:schemeClr>
          </a:solidFill>
        </p:spPr>
        <p:txBody>
          <a:bodyPr lIns="91440" tIns="0" bIns="0" anchor="ctr" anchorCtr="0">
            <a:noAutofit/>
          </a:bodyPr>
          <a:lstStyle>
            <a:lvl1pPr marL="0" indent="0">
              <a:lnSpc>
                <a:spcPct val="100000"/>
              </a:lnSpc>
              <a:buNone/>
              <a:defRPr sz="3733">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1120567" y="3237375"/>
            <a:ext cx="14417959" cy="572765"/>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smtClean="0">
              <a:gradFill>
                <a:gsLst>
                  <a:gs pos="0">
                    <a:srgbClr val="FFFFFF"/>
                  </a:gs>
                  <a:gs pos="100000">
                    <a:srgbClr val="FFFFFF"/>
                  </a:gs>
                </a:gsLst>
                <a:lin ang="5400000" scaled="0"/>
              </a:gradFill>
            </a:endParaRPr>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pic>
        <p:nvPicPr>
          <p:cNvPr id="15" name="Picture 14"/>
          <p:cNvPicPr>
            <a:picLocks noChangeAspect="1"/>
          </p:cNvPicPr>
          <p:nvPr userDrawn="1"/>
        </p:nvPicPr>
        <p:blipFill>
          <a:blip r:embed="rId4"/>
          <a:stretch>
            <a:fillRect/>
          </a:stretch>
        </p:blipFill>
        <p:spPr>
          <a:xfrm>
            <a:off x="15153684" y="322703"/>
            <a:ext cx="782233" cy="793251"/>
          </a:xfrm>
          <a:prstGeom prst="rect">
            <a:avLst/>
          </a:prstGeom>
        </p:spPr>
      </p:pic>
    </p:spTree>
    <p:extLst>
      <p:ext uri="{BB962C8B-B14F-4D97-AF65-F5344CB8AC3E}">
        <p14:creationId xmlns:p14="http://schemas.microsoft.com/office/powerpoint/2010/main" val="220339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1121104" y="2113747"/>
            <a:ext cx="14423693" cy="338666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7" name="Content Placeholder 5"/>
          <p:cNvSpPr>
            <a:spLocks noGrp="1"/>
          </p:cNvSpPr>
          <p:nvPr>
            <p:ph sz="quarter" idx="12"/>
          </p:nvPr>
        </p:nvSpPr>
        <p:spPr>
          <a:xfrm>
            <a:off x="1121104" y="5620512"/>
            <a:ext cx="14423695" cy="2926080"/>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1132472" y="3530279"/>
            <a:ext cx="14404273"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1143067" y="4198955"/>
            <a:ext cx="14404273"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11" name="Straight Connector 10"/>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2"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4"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496928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1121105" y="2113747"/>
            <a:ext cx="7065287" cy="6298733"/>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Inconsolata"/>
                <a:cs typeface="Inconsolata"/>
              </a:defRPr>
            </a:lvl1pPr>
          </a:lstStyle>
          <a:p>
            <a:pPr lvl="0"/>
            <a:r>
              <a:rPr lang="en-US" dirty="0" smtClean="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rmAutofit/>
          </a:bodyPr>
          <a:lstStyle>
            <a:lvl1pPr marL="0" indent="0">
              <a:buNone/>
              <a:defRPr sz="4267">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603177" y="1335982"/>
            <a:ext cx="412824" cy="571604"/>
          </a:xfrm>
          <a:prstGeom prst="rect">
            <a:avLst/>
          </a:prstGeom>
        </p:spPr>
      </p:pic>
      <p:sp>
        <p:nvSpPr>
          <p:cNvPr id="6" name="Content Placeholder 5"/>
          <p:cNvSpPr>
            <a:spLocks noGrp="1"/>
          </p:cNvSpPr>
          <p:nvPr>
            <p:ph sz="quarter" idx="12"/>
          </p:nvPr>
        </p:nvSpPr>
        <p:spPr>
          <a:xfrm>
            <a:off x="8478346" y="2113748"/>
            <a:ext cx="7066455" cy="6294529"/>
          </a:xfrm>
        </p:spPr>
        <p:txBody>
          <a:bodyPr>
            <a:noAutofit/>
          </a:bodyPr>
          <a:lstStyle>
            <a:lvl1pPr>
              <a:defRPr sz="4267"/>
            </a:lvl1pPr>
            <a:lvl2pPr>
              <a:defRPr sz="3200"/>
            </a:lvl2pPr>
            <a:lvl3pPr>
              <a:defRPr sz="2400"/>
            </a:lvl3pPr>
            <a:lvl4pPr>
              <a:defRPr sz="1867"/>
            </a:lvl4pPr>
            <a:lvl5pPr>
              <a:defRPr sz="3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1132472" y="3490153"/>
            <a:ext cx="7045184"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1143068" y="4158828"/>
            <a:ext cx="7045184"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smtClean="0"/>
              <a:t>+</a:t>
            </a:r>
            <a:endParaRPr lang="en-US" dirty="0"/>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0" name="Footer Placeholder 17"/>
          <p:cNvSpPr>
            <a:spLocks noGrp="1"/>
          </p:cNvSpPr>
          <p:nvPr>
            <p:ph type="ftr" sz="quarter" idx="15"/>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1"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2"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pic>
        <p:nvPicPr>
          <p:cNvPr id="14" name="Picture 13"/>
          <p:cNvPicPr>
            <a:picLocks noChangeAspect="1"/>
          </p:cNvPicPr>
          <p:nvPr userDrawn="1"/>
        </p:nvPicPr>
        <p:blipFill>
          <a:blip r:embed="rId4"/>
          <a:stretch>
            <a:fillRect/>
          </a:stretch>
        </p:blipFill>
        <p:spPr>
          <a:xfrm>
            <a:off x="15153684" y="322703"/>
            <a:ext cx="782233" cy="793251"/>
          </a:xfrm>
          <a:prstGeom prst="rect">
            <a:avLst/>
          </a:prstGeom>
        </p:spPr>
      </p:pic>
    </p:spTree>
    <p:extLst>
      <p:ext uri="{BB962C8B-B14F-4D97-AF65-F5344CB8AC3E}">
        <p14:creationId xmlns:p14="http://schemas.microsoft.com/office/powerpoint/2010/main" val="1916299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12398685" y="493869"/>
            <a:ext cx="3162292" cy="3162292"/>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solidFill>
                <a:schemeClr val="bg1">
                  <a:lumMod val="85000"/>
                </a:schemeClr>
              </a:solidFill>
            </a:endParaRPr>
          </a:p>
        </p:txBody>
      </p:sp>
      <p:sp>
        <p:nvSpPr>
          <p:cNvPr id="17" name="TextBox 16"/>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3311897" y="7582905"/>
            <a:ext cx="1219200" cy="1219200"/>
          </a:xfrm>
          <a:prstGeom prst="rect">
            <a:avLst/>
          </a:prstGeom>
        </p:spPr>
        <p:txBody>
          <a:bodyPr vert="horz" wrap="none" lIns="121920" tIns="121920" rIns="121920" bIns="121920" rtlCol="0">
            <a:normAutofit/>
          </a:bodyPr>
          <a:lstStyle/>
          <a:p>
            <a:endParaRPr lang="en-US" sz="3200" dirty="0" smtClean="0"/>
          </a:p>
        </p:txBody>
      </p:sp>
      <p:pic>
        <p:nvPicPr>
          <p:cNvPr id="18" name="Picture 17"/>
          <p:cNvPicPr>
            <a:picLocks noChangeAspect="1"/>
          </p:cNvPicPr>
          <p:nvPr userDrawn="1"/>
        </p:nvPicPr>
        <p:blipFill>
          <a:blip r:embed="rId2"/>
          <a:stretch>
            <a:fillRect/>
          </a:stretch>
        </p:blipFill>
        <p:spPr>
          <a:xfrm>
            <a:off x="12729067" y="839919"/>
            <a:ext cx="2613464" cy="2613464"/>
          </a:xfrm>
          <a:prstGeom prst="rect">
            <a:avLst/>
          </a:prstGeom>
        </p:spPr>
      </p:pic>
      <p:sp>
        <p:nvSpPr>
          <p:cNvPr id="12"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cxnSp>
        <p:nvCxnSpPr>
          <p:cNvPr id="9" name="Straight Connector 8"/>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3"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cxnSp>
        <p:nvCxnSpPr>
          <p:cNvPr id="15" name="Straight Connector 14"/>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7"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8"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9"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65827"/>
            <a:ext cx="14793690" cy="2400538"/>
          </a:xfrm>
          <a:prstGeom prst="rect">
            <a:avLst/>
          </a:prstGeom>
          <a:noFill/>
          <a:ln>
            <a:noFill/>
          </a:ln>
          <a:effectLst/>
        </p:spPr>
        <p:txBody>
          <a:bodyPr vert="horz" wrap="square" lIns="121920" tIns="121920" rIns="121920" bIns="121920"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smtClean="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smtClean="0"/>
              <a:t>Objective:</a:t>
            </a:r>
            <a:endParaRPr lang="en-US" sz="3200" b="1" dirty="0"/>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13825182" y="551454"/>
            <a:ext cx="2064800" cy="2093881"/>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13336438" y="482873"/>
            <a:ext cx="2255044" cy="2255044"/>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smtClean="0">
                <a:solidFill>
                  <a:srgbClr val="7D868C"/>
                </a:solidFill>
              </a:rPr>
              <a:t>©2015 Chef Software Inc</a:t>
            </a:r>
            <a:r>
              <a:rPr lang="en-US" dirty="0" smtClean="0"/>
              <a:t>.</a:t>
            </a:r>
            <a:endParaRPr lang="en-US" dirty="0"/>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smtClean="0">
                <a:solidFill>
                  <a:srgbClr val="7D868C"/>
                </a:solidFill>
                <a:latin typeface="+mn-lt"/>
                <a:cs typeface="Arial" panose="020B0604020202020204" pitchFamily="34" charset="0"/>
              </a:rPr>
              <a:t>2-</a:t>
            </a:r>
            <a:endParaRPr lang="en-US" sz="1867" b="0" dirty="0">
              <a:solidFill>
                <a:srgbClr val="7D868C"/>
              </a:solidFill>
              <a:latin typeface="+mn-lt"/>
              <a:cs typeface="Arial" panose="020B0604020202020204" pitchFamily="34" charset="0"/>
            </a:endParaRP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endParaRPr lang="en-US" sz="9600" b="0" cap="none" spc="0" dirty="0" smtClean="0">
              <a:ln w="18415" cmpd="sng">
                <a:solidFill>
                  <a:srgbClr val="FFFFFF"/>
                </a:solidFill>
                <a:prstDash val="solid"/>
              </a:ln>
              <a:solidFill>
                <a:schemeClr val="bg2">
                  <a:lumMod val="95000"/>
                  <a:alpha val="50000"/>
                </a:schemeClr>
              </a:solidFill>
              <a:effectLst/>
            </a:endParaRP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smtClean="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Inconsolata"/>
                <a:cs typeface="Inconsolata"/>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smtClean="0"/>
              <a:t>©2015 Chef Software Inc.</a:t>
            </a:r>
            <a:endParaRPr lang="en-US" dirty="0"/>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3" r:id="rId3"/>
    <p:sldLayoutId id="2147483777" r:id="rId4"/>
    <p:sldLayoutId id="2147483772" r:id="rId5"/>
    <p:sldLayoutId id="2147483781" r:id="rId6"/>
    <p:sldLayoutId id="2147483768" r:id="rId7"/>
    <p:sldLayoutId id="2147483782" r:id="rId8"/>
    <p:sldLayoutId id="2147483785" r:id="rId9"/>
    <p:sldLayoutId id="2147483770" r:id="rId10"/>
    <p:sldLayoutId id="2147483774" r:id="rId11"/>
    <p:sldLayoutId id="2147483771" r:id="rId12"/>
    <p:sldLayoutId id="2147483776" r:id="rId13"/>
    <p:sldLayoutId id="2147483764" r:id="rId14"/>
    <p:sldLayoutId id="2147483780" r:id="rId15"/>
    <p:sldLayoutId id="2147483766" r:id="rId16"/>
    <p:sldLayoutId id="2147483779" r:id="rId17"/>
    <p:sldLayoutId id="2147483767" r:id="rId18"/>
    <p:sldLayoutId id="2147483723" r:id="rId19"/>
    <p:sldLayoutId id="2147483790" r:id="rId20"/>
    <p:sldLayoutId id="2147483792" r:id="rId21"/>
    <p:sldLayoutId id="2147483793" r:id="rId22"/>
    <p:sldLayoutId id="2147483794" r:id="rId23"/>
    <p:sldLayoutId id="2147483795"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docs.chef.io/resources.html"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Chef Resources</a:t>
            </a:r>
            <a:endParaRPr lang="en-US" dirty="0"/>
          </a:p>
        </p:txBody>
      </p:sp>
      <p:sp>
        <p:nvSpPr>
          <p:cNvPr id="3" name="Subtitle 2"/>
          <p:cNvSpPr>
            <a:spLocks noGrp="1"/>
          </p:cNvSpPr>
          <p:nvPr>
            <p:ph type="subTitle" idx="1"/>
          </p:nvPr>
        </p:nvSpPr>
        <p:spPr bwMode="auto"/>
        <p:txBody>
          <a:bodyPr/>
          <a:lstStyle/>
          <a:p>
            <a:r>
              <a:rPr lang="en-US" dirty="0"/>
              <a:t>Chef's Fundamental Building </a:t>
            </a:r>
            <a:r>
              <a:rPr lang="en-US" dirty="0" smtClean="0"/>
              <a:t>Blocks </a:t>
            </a:r>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©2015 Chef Software Inc.</a:t>
            </a:r>
          </a:p>
        </p:txBody>
      </p:sp>
      <p:sp>
        <p:nvSpPr>
          <p:cNvPr id="4" name="Slide Number Placeholder 3"/>
          <p:cNvSpPr>
            <a:spLocks noGrp="1"/>
          </p:cNvSpPr>
          <p:nvPr>
            <p:ph type="sldNum" sz="quarter" idx="12"/>
          </p:nvPr>
        </p:nvSpPr>
        <p:spPr/>
        <p:txBody>
          <a:bodyPr/>
          <a:lstStyle/>
          <a:p>
            <a:fld id="{2D3AC244-EF0F-45B5-99B7-04DF836D954E}" type="slidenum">
              <a:rPr lang="en-US" smtClean="0"/>
              <a:t>1</a:t>
            </a:fld>
            <a:endParaRPr lang="en-US" dirty="0"/>
          </a:p>
        </p:txBody>
      </p:sp>
    </p:spTree>
    <p:extLst>
      <p:ext uri="{BB962C8B-B14F-4D97-AF65-F5344CB8AC3E}">
        <p14:creationId xmlns:p14="http://schemas.microsoft.com/office/powerpoint/2010/main" val="289845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chef-apply?</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An executable program that allows you to work with resources and recipe </a:t>
            </a:r>
            <a:r>
              <a:rPr lang="en-US" sz="3733" dirty="0" smtClean="0"/>
              <a:t>files.</a:t>
            </a:r>
            <a:endParaRPr lang="en-US" sz="3733" dirty="0"/>
          </a:p>
          <a:p>
            <a:endParaRPr lang="en-US" sz="3733" dirty="0"/>
          </a:p>
          <a:p>
            <a:r>
              <a:rPr lang="en-US" sz="3733" b="1" dirty="0"/>
              <a:t>chef-apply</a:t>
            </a:r>
            <a:r>
              <a:rPr lang="en-US" sz="3733" dirty="0"/>
              <a:t> is a command-line application that allows us to work with resources and recipes </a:t>
            </a:r>
            <a:r>
              <a:rPr lang="en-US" sz="3733" dirty="0" smtClean="0"/>
              <a:t>files.</a:t>
            </a:r>
            <a:endParaRPr lang="en-US" sz="3733" dirty="0"/>
          </a:p>
          <a:p>
            <a:endParaRPr lang="en-US" sz="3733" dirty="0"/>
          </a:p>
          <a:p>
            <a:endParaRPr lang="en-US" sz="3733"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55681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t>
            </a:r>
            <a:r>
              <a:rPr lang="en-US" dirty="0" smtClean="0"/>
              <a:t>Can </a:t>
            </a:r>
            <a:r>
              <a:rPr lang="en-US" dirty="0"/>
              <a:t>chef-apply </a:t>
            </a:r>
            <a:r>
              <a:rPr lang="en-US" dirty="0" smtClean="0"/>
              <a:t>Do</a:t>
            </a:r>
            <a:r>
              <a:rPr lang="en-US" dirty="0"/>
              <a:t>?</a:t>
            </a:r>
          </a:p>
        </p:txBody>
      </p:sp>
      <p:sp>
        <p:nvSpPr>
          <p:cNvPr id="3" name="Content Placeholder 2"/>
          <p:cNvSpPr>
            <a:spLocks noGrp="1"/>
          </p:cNvSpPr>
          <p:nvPr>
            <p:ph sz="quarter" idx="10"/>
          </p:nvPr>
        </p:nvSpPr>
        <p:spPr>
          <a:xfrm>
            <a:off x="1121104" y="2315964"/>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11</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791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3013753" y="3506118"/>
            <a:ext cx="10974132" cy="3346421"/>
          </a:xfrm>
        </p:spPr>
        <p:txBody>
          <a:bodyPr>
            <a:normAutofit fontScale="92500"/>
          </a:bodyPr>
          <a:lstStyle/>
          <a:p>
            <a:r>
              <a:rPr lang="en-US" dirty="0" smtClean="0"/>
              <a:t>A resource is a statement of configuration policy. </a:t>
            </a:r>
          </a:p>
          <a:p>
            <a:endParaRPr lang="en-US" dirty="0"/>
          </a:p>
          <a:p>
            <a:r>
              <a:rPr lang="en-US" dirty="0" smtClean="0"/>
              <a:t>It describes the desired state of an element of your infrastructure and the steps needed to bring that item to the desired state.</a:t>
            </a:r>
          </a:p>
        </p:txBody>
      </p:sp>
      <p:sp>
        <p:nvSpPr>
          <p:cNvPr id="5" name="Content Placeholder 3"/>
          <p:cNvSpPr>
            <a:spLocks noGrp="1"/>
          </p:cNvSpPr>
          <p:nvPr>
            <p:ph sz="quarter" idx="4294967295"/>
          </p:nvPr>
        </p:nvSpPr>
        <p:spPr>
          <a:xfrm>
            <a:off x="3724631" y="7483798"/>
            <a:ext cx="8917577" cy="524133"/>
          </a:xfrm>
        </p:spPr>
        <p:txBody>
          <a:bodyPr anchor="ctr">
            <a:normAutofit/>
          </a:bodyPr>
          <a:lstStyle>
            <a:lvl1pPr marL="0" indent="0" algn="ctr">
              <a:buNone/>
              <a:defRPr sz="1800">
                <a:solidFill>
                  <a:schemeClr val="tx1"/>
                </a:solidFill>
              </a:defRPr>
            </a:lvl1pPr>
          </a:lstStyle>
          <a:p>
            <a:pPr lvl="0"/>
            <a:r>
              <a:rPr lang="en-US" sz="3200" dirty="0"/>
              <a:t>https://docs.chef.io/resources.html</a:t>
            </a:r>
            <a:endParaRPr lang="en-US" sz="3200" dirty="0" smtClean="0"/>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12</a:t>
            </a:fld>
            <a:endParaRPr lang="en-US" dirty="0"/>
          </a:p>
        </p:txBody>
      </p:sp>
    </p:spTree>
    <p:extLst>
      <p:ext uri="{BB962C8B-B14F-4D97-AF65-F5344CB8AC3E}">
        <p14:creationId xmlns:p14="http://schemas.microsoft.com/office/powerpoint/2010/main" val="109900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Package</a:t>
            </a:r>
          </a:p>
        </p:txBody>
      </p:sp>
      <p:sp>
        <p:nvSpPr>
          <p:cNvPr id="4" name="Slide Number Placeholder 3"/>
          <p:cNvSpPr>
            <a:spLocks noGrp="1"/>
          </p:cNvSpPr>
          <p:nvPr>
            <p:ph type="sldNum" sz="quarter" idx="11"/>
          </p:nvPr>
        </p:nvSpPr>
        <p:spPr/>
        <p:txBody>
          <a:bodyPr/>
          <a:lstStyle/>
          <a:p>
            <a:fld id="{D3C6E21F-9381-4880-84FB-1E73165A9E9D}" type="slidenum">
              <a:rPr lang="en-US" smtClean="0"/>
              <a:pPr/>
              <a:t>13</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1567583"/>
          </a:xfrm>
          <a:ln>
            <a:solidFill>
              <a:schemeClr val="tx1"/>
            </a:solidFill>
            <a:prstDash val="sysDash"/>
          </a:ln>
        </p:spPr>
        <p:txBody>
          <a:bodyPr/>
          <a:lstStyle/>
          <a:p>
            <a:r>
              <a:rPr lang="en-US" dirty="0">
                <a:latin typeface="Inconsolata" panose="020B0609030003000000" pitchFamily="49" charset="0"/>
              </a:rPr>
              <a:t>package </a:t>
            </a:r>
            <a:r>
              <a:rPr lang="en-US" dirty="0" smtClean="0">
                <a:latin typeface="Inconsolata" panose="020B0609030003000000" pitchFamily="49" charset="0"/>
              </a:rPr>
              <a:t>"httpd</a:t>
            </a:r>
            <a:r>
              <a:rPr lang="en-US" dirty="0">
                <a:latin typeface="Inconsolata" panose="020B0609030003000000" pitchFamily="49" charset="0"/>
              </a:rPr>
              <a:t>"</a:t>
            </a:r>
          </a:p>
          <a:p>
            <a:endParaRPr lang="en-US" dirty="0"/>
          </a:p>
        </p:txBody>
      </p:sp>
      <p:sp>
        <p:nvSpPr>
          <p:cNvPr id="13" name="Text Placeholder 4"/>
          <p:cNvSpPr txBox="1">
            <a:spLocks/>
          </p:cNvSpPr>
          <p:nvPr/>
        </p:nvSpPr>
        <p:spPr bwMode="white">
          <a:xfrm>
            <a:off x="677333" y="3674303"/>
            <a:ext cx="14898624" cy="3423781"/>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package named "httpd" is installed.</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cs typeface="Inconsolata"/>
              </a:rPr>
              <a:t>http://docs.chef.io/chef/resources.html#package</a:t>
            </a:r>
          </a:p>
        </p:txBody>
      </p:sp>
    </p:spTree>
    <p:extLst>
      <p:ext uri="{BB962C8B-B14F-4D97-AF65-F5344CB8AC3E}">
        <p14:creationId xmlns:p14="http://schemas.microsoft.com/office/powerpoint/2010/main" val="349656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Service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14</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service "</a:t>
            </a:r>
            <a:r>
              <a:rPr lang="en-US" dirty="0" err="1">
                <a:latin typeface="Inconsolata" panose="020B0609030003000000" pitchFamily="49" charset="0"/>
              </a:rPr>
              <a:t>ntp</a:t>
            </a:r>
            <a:r>
              <a:rPr lang="en-US" dirty="0">
                <a:latin typeface="Inconsolata" panose="020B0609030003000000" pitchFamily="49" charset="0"/>
              </a:rPr>
              <a:t>" do</a:t>
            </a:r>
          </a:p>
          <a:p>
            <a:r>
              <a:rPr lang="en-US" dirty="0">
                <a:latin typeface="Inconsolata" panose="020B0609030003000000" pitchFamily="49" charset="0"/>
              </a:rPr>
              <a:t>  action [ :enable, :start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service named "</a:t>
            </a:r>
            <a:r>
              <a:rPr lang="en-US" sz="3733" dirty="0" err="1"/>
              <a:t>ntp</a:t>
            </a:r>
            <a:r>
              <a:rPr lang="en-US" sz="3733" dirty="0"/>
              <a:t>" is enabled (start on reboot) and started.</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a:cs typeface="Inconsolata"/>
              </a:rPr>
              <a:t>http://docs.chef.io/chef/resources.html#package</a:t>
            </a:r>
            <a:endParaRPr lang="en-US" sz="2400" dirty="0">
              <a:cs typeface="Inconsolata"/>
            </a:endParaRPr>
          </a:p>
        </p:txBody>
      </p:sp>
    </p:spTree>
    <p:extLst>
      <p:ext uri="{BB962C8B-B14F-4D97-AF65-F5344CB8AC3E}">
        <p14:creationId xmlns:p14="http://schemas.microsoft.com/office/powerpoint/2010/main" val="409942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15</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content "This company is the property ..."</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file name "/etc/</a:t>
            </a:r>
            <a:r>
              <a:rPr lang="en-US" sz="3733" dirty="0" err="1"/>
              <a:t>motd</a:t>
            </a:r>
            <a:r>
              <a:rPr lang="en-US" sz="3733" dirty="0"/>
              <a:t>" is created with content "This company is the property ..."</a:t>
            </a:r>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smtClean="0">
                <a:cs typeface="Inconsolata"/>
              </a:rPr>
              <a:t>https</a:t>
            </a:r>
            <a:r>
              <a:rPr lang="en-US" sz="2400" dirty="0">
                <a:cs typeface="Inconsolata"/>
              </a:rPr>
              <a:t>://docs.chef.io/resources.html</a:t>
            </a:r>
          </a:p>
        </p:txBody>
      </p:sp>
    </p:spTree>
    <p:extLst>
      <p:ext uri="{BB962C8B-B14F-4D97-AF65-F5344CB8AC3E}">
        <p14:creationId xmlns:p14="http://schemas.microsoft.com/office/powerpoint/2010/main" val="1239936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File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16</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3" name="Text Placeholder 2"/>
          <p:cNvSpPr>
            <a:spLocks noGrp="1"/>
          </p:cNvSpPr>
          <p:nvPr>
            <p:ph type="body" sz="quarter" idx="12"/>
          </p:nvPr>
        </p:nvSpPr>
        <p:spPr>
          <a:xfrm>
            <a:off x="677333" y="1856199"/>
            <a:ext cx="14898624" cy="2402651"/>
          </a:xfrm>
          <a:ln>
            <a:solidFill>
              <a:schemeClr val="tx1"/>
            </a:solidFill>
            <a:prstDash val="sysDash"/>
          </a:ln>
        </p:spPr>
        <p:txBody>
          <a:bodyPr/>
          <a:lstStyle/>
          <a:p>
            <a:r>
              <a:rPr lang="en-US" dirty="0">
                <a:latin typeface="Inconsolata" panose="020B0609030003000000" pitchFamily="49" charset="0"/>
              </a:rPr>
              <a:t>file "/etc/</a:t>
            </a:r>
            <a:r>
              <a:rPr lang="en-US" dirty="0" err="1">
                <a:latin typeface="Inconsolata" panose="020B0609030003000000" pitchFamily="49" charset="0"/>
              </a:rPr>
              <a:t>motd</a:t>
            </a:r>
            <a:r>
              <a:rPr lang="en-US" dirty="0">
                <a:latin typeface="Inconsolata" panose="020B0609030003000000" pitchFamily="49" charset="0"/>
              </a:rPr>
              <a:t>" do</a:t>
            </a:r>
          </a:p>
          <a:p>
            <a:r>
              <a:rPr lang="en-US" dirty="0">
                <a:latin typeface="Inconsolata" panose="020B0609030003000000" pitchFamily="49" charset="0"/>
              </a:rPr>
              <a:t>  action :delete</a:t>
            </a:r>
          </a:p>
          <a:p>
            <a:r>
              <a:rPr lang="en-US" dirty="0">
                <a:latin typeface="Inconsolata" panose="020B0609030003000000" pitchFamily="49" charset="0"/>
              </a:rPr>
              <a:t>end</a:t>
            </a:r>
          </a:p>
          <a:p>
            <a:endParaRPr lang="en-US" dirty="0"/>
          </a:p>
        </p:txBody>
      </p:sp>
      <p:sp>
        <p:nvSpPr>
          <p:cNvPr id="13" name="Text Placeholder 4"/>
          <p:cNvSpPr txBox="1">
            <a:spLocks/>
          </p:cNvSpPr>
          <p:nvPr/>
        </p:nvSpPr>
        <p:spPr bwMode="white">
          <a:xfrm>
            <a:off x="677333" y="4759890"/>
            <a:ext cx="14898624" cy="2338193"/>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spcAft>
                <a:spcPts val="600"/>
              </a:spcAft>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spcAft>
                <a:spcPts val="600"/>
              </a:spcAft>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spcAft>
                <a:spcPts val="600"/>
              </a:spcAft>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spcAft>
                <a:spcPts val="600"/>
              </a:spcAft>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spcAft>
                <a:spcPts val="600"/>
              </a:spcAft>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733" dirty="0"/>
              <a:t>The file name "/etc/</a:t>
            </a:r>
            <a:r>
              <a:rPr lang="en-US" sz="3733" dirty="0" err="1"/>
              <a:t>motd</a:t>
            </a:r>
            <a:r>
              <a:rPr lang="en-US" sz="3733" dirty="0"/>
              <a:t>" is </a:t>
            </a:r>
            <a:r>
              <a:rPr lang="en-US" sz="3733" dirty="0" smtClean="0"/>
              <a:t>deleted.</a:t>
            </a:r>
            <a:endParaRPr lang="en-US" sz="3733" dirty="0"/>
          </a:p>
          <a:p>
            <a:endParaRPr lang="en-US" sz="3733" dirty="0"/>
          </a:p>
          <a:p>
            <a:pPr lvl="1"/>
            <a:endParaRPr lang="de-DE" sz="3200" dirty="0"/>
          </a:p>
          <a:p>
            <a:pPr lvl="1"/>
            <a:endParaRPr lang="en-US" sz="3200" dirty="0"/>
          </a:p>
          <a:p>
            <a:endParaRPr lang="en-US" sz="3733" dirty="0"/>
          </a:p>
        </p:txBody>
      </p:sp>
      <p:sp>
        <p:nvSpPr>
          <p:cNvPr id="14" name="Text Placeholder 13"/>
          <p:cNvSpPr txBox="1">
            <a:spLocks/>
          </p:cNvSpPr>
          <p:nvPr/>
        </p:nvSpPr>
        <p:spPr bwMode="white">
          <a:xfrm>
            <a:off x="4258210" y="7348565"/>
            <a:ext cx="8450653" cy="60964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cs typeface="Inconsolata"/>
              </a:rPr>
              <a:t>https://docs.chef.io/resources.html</a:t>
            </a:r>
          </a:p>
        </p:txBody>
      </p:sp>
    </p:spTree>
    <p:extLst>
      <p:ext uri="{BB962C8B-B14F-4D97-AF65-F5344CB8AC3E}">
        <p14:creationId xmlns:p14="http://schemas.microsoft.com/office/powerpoint/2010/main" val="251548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–e </a:t>
            </a:r>
            <a:r>
              <a:rPr lang="en-US" dirty="0"/>
              <a:t>E</a:t>
            </a:r>
            <a:r>
              <a:rPr lang="en-US" dirty="0" smtClean="0"/>
              <a:t>xecute Option</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a:t>$ sudo chef-apply --help</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17</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3"/>
          <a:stretch>
            <a:fillRect/>
          </a:stretch>
        </p:blipFill>
        <p:spPr>
          <a:xfrm>
            <a:off x="0" y="1318652"/>
            <a:ext cx="1022350" cy="805432"/>
          </a:xfrm>
          <a:prstGeom prst="rect">
            <a:avLst/>
          </a:prstGeom>
        </p:spPr>
      </p:pic>
    </p:spTree>
    <p:extLst>
      <p:ext uri="{BB962C8B-B14F-4D97-AF65-F5344CB8AC3E}">
        <p14:creationId xmlns:p14="http://schemas.microsoft.com/office/powerpoint/2010/main" val="236879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304800"/>
            <a:ext cx="15544800" cy="827577"/>
          </a:xfrm>
        </p:spPr>
        <p:txBody>
          <a:bodyPr>
            <a:normAutofit/>
          </a:bodyPr>
          <a:lstStyle/>
          <a:p>
            <a:r>
              <a:rPr lang="en-US" dirty="0" smtClean="0"/>
              <a:t>Group Exercise: Install </a:t>
            </a:r>
            <a:r>
              <a:rPr lang="en-US" dirty="0" err="1" smtClean="0"/>
              <a:t>nano</a:t>
            </a:r>
            <a:r>
              <a:rPr lang="en-US" dirty="0" smtClean="0"/>
              <a:t>, emacs or vim</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Recipe: (chef-apply cookbook)::(chef-apply recipe)</a:t>
            </a:r>
          </a:p>
          <a:p>
            <a:r>
              <a:rPr lang="en-US" dirty="0"/>
              <a:t>  * </a:t>
            </a:r>
            <a:r>
              <a:rPr lang="en-US" dirty="0" err="1"/>
              <a:t>yum_package</a:t>
            </a:r>
            <a:r>
              <a:rPr lang="en-US" dirty="0"/>
              <a:t>[</a:t>
            </a:r>
            <a:r>
              <a:rPr lang="en-US" dirty="0" err="1"/>
              <a:t>nano</a:t>
            </a:r>
            <a:r>
              <a:rPr lang="en-US" dirty="0"/>
              <a:t>] action install</a:t>
            </a:r>
          </a:p>
          <a:p>
            <a:r>
              <a:rPr lang="en-US"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a:t>$ sudo chef-apply -e "package '</a:t>
            </a:r>
            <a:r>
              <a:rPr lang="en-US" dirty="0" err="1"/>
              <a:t>nano</a:t>
            </a:r>
            <a:r>
              <a:rPr lang="en-US" dirty="0"/>
              <a:t>'"</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18</a:t>
            </a:fld>
            <a:endParaRPr lang="en-US" dirty="0"/>
          </a:p>
        </p:txBody>
      </p:sp>
      <p:sp>
        <p:nvSpPr>
          <p:cNvPr id="7" name="Rectangle 6"/>
          <p:cNvSpPr/>
          <p:nvPr/>
        </p:nvSpPr>
        <p:spPr bwMode="auto">
          <a:xfrm>
            <a:off x="1120567" y="32373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0792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Did I </a:t>
            </a:r>
            <a:r>
              <a:rPr lang="en-US" dirty="0" smtClean="0"/>
              <a:t>Install My Editor?</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smtClean="0"/>
              <a:t>/</a:t>
            </a:r>
            <a:r>
              <a:rPr lang="en-US" dirty="0" err="1" smtClean="0"/>
              <a:t>usr</a:t>
            </a:r>
            <a:r>
              <a:rPr lang="en-US" dirty="0" smtClean="0"/>
              <a:t>/bin/</a:t>
            </a:r>
            <a:r>
              <a:rPr lang="en-US" dirty="0" err="1" smtClean="0"/>
              <a:t>nano</a:t>
            </a:r>
            <a:endParaRPr lang="en-US" dirty="0"/>
          </a:p>
        </p:txBody>
      </p:sp>
      <p:sp>
        <p:nvSpPr>
          <p:cNvPr id="4" name="Text Placeholder 3"/>
          <p:cNvSpPr>
            <a:spLocks noGrp="1"/>
          </p:cNvSpPr>
          <p:nvPr>
            <p:ph type="body" sz="quarter" idx="11"/>
          </p:nvPr>
        </p:nvSpPr>
        <p:spPr/>
        <p:txBody>
          <a:bodyPr>
            <a:normAutofit/>
          </a:bodyPr>
          <a:lstStyle/>
          <a:p>
            <a:r>
              <a:rPr lang="en-US" dirty="0"/>
              <a:t>$ which nano</a:t>
            </a:r>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19</a:t>
            </a:fld>
            <a:endParaRPr lang="en-US" dirty="0"/>
          </a:p>
        </p:txBody>
      </p:sp>
      <p:pic>
        <p:nvPicPr>
          <p:cNvPr id="9" name="Picture 8"/>
          <p:cNvPicPr>
            <a:picLocks noChangeAspect="1"/>
          </p:cNvPicPr>
          <p:nvPr/>
        </p:nvPicPr>
        <p:blipFill>
          <a:blip r:embed="rId3"/>
          <a:stretch>
            <a:fillRect/>
          </a:stretch>
        </p:blipFill>
        <p:spPr>
          <a:xfrm>
            <a:off x="1121104" y="2379627"/>
            <a:ext cx="14217056" cy="560989"/>
          </a:xfrm>
          <a:prstGeom prst="rect">
            <a:avLst/>
          </a:prstGeom>
        </p:spPr>
      </p:pic>
    </p:spTree>
    <p:extLst>
      <p:ext uri="{BB962C8B-B14F-4D97-AF65-F5344CB8AC3E}">
        <p14:creationId xmlns:p14="http://schemas.microsoft.com/office/powerpoint/2010/main" val="121005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After completing this module, you should be able to:</a:t>
            </a:r>
          </a:p>
          <a:p>
            <a:pPr lvl="1"/>
            <a:endParaRPr lang="en-US" dirty="0" smtClean="0"/>
          </a:p>
          <a:p>
            <a:pPr marL="918610" lvl="1" indent="-609585">
              <a:buFont typeface="Wingdings" panose="05000000000000000000" pitchFamily="2" charset="2"/>
              <a:buChar char="Ø"/>
            </a:pPr>
            <a:r>
              <a:rPr lang="en-US" dirty="0" smtClean="0"/>
              <a:t>Use Chef to install packages on your virtual workstation</a:t>
            </a:r>
          </a:p>
          <a:p>
            <a:pPr marL="918610" lvl="1" indent="-609585">
              <a:buFont typeface="Wingdings" panose="05000000000000000000" pitchFamily="2" charset="2"/>
              <a:buChar char="Ø"/>
            </a:pPr>
            <a:r>
              <a:rPr lang="en-US" dirty="0"/>
              <a:t>Use the </a:t>
            </a:r>
            <a:r>
              <a:rPr lang="en-US" dirty="0" smtClean="0"/>
              <a:t>chef-apply command</a:t>
            </a:r>
          </a:p>
          <a:p>
            <a:pPr marL="918610" lvl="1" indent="-609585">
              <a:buFont typeface="Wingdings" panose="05000000000000000000" pitchFamily="2" charset="2"/>
              <a:buChar char="Ø"/>
            </a:pPr>
            <a:r>
              <a:rPr lang="en-US" dirty="0" smtClean="0"/>
              <a:t>Create a basic Chef recipe file</a:t>
            </a:r>
          </a:p>
          <a:p>
            <a:pPr marL="918610" lvl="1" indent="-609585">
              <a:buFont typeface="Wingdings" panose="05000000000000000000" pitchFamily="2" charset="2"/>
              <a:buChar char="Ø"/>
            </a:pPr>
            <a:r>
              <a:rPr lang="en-US" dirty="0" smtClean="0"/>
              <a:t>Define Chef Resources</a:t>
            </a:r>
          </a:p>
          <a:p>
            <a:pPr lvl="1"/>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29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Exercise: Test </a:t>
            </a:r>
            <a:r>
              <a:rPr lang="en-US" dirty="0" smtClean="0"/>
              <a:t>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marL="685783" indent="-685783">
              <a:buFont typeface="+mj-lt"/>
              <a:buAutoNum type="arabicPeriod"/>
            </a:pPr>
            <a:r>
              <a:rPr lang="en-US" sz="3733" dirty="0"/>
              <a:t>What would happen if you ran the installation command again?</a:t>
            </a:r>
          </a:p>
          <a:p>
            <a:pPr marL="685783" indent="-685783">
              <a:buFont typeface="+mj-lt"/>
              <a:buAutoNum type="arabicPeriod"/>
            </a:pPr>
            <a:endParaRPr lang="en-US" sz="3733" dirty="0"/>
          </a:p>
          <a:p>
            <a:pPr marL="685783" indent="-685783">
              <a:buFont typeface="+mj-lt"/>
              <a:buAutoNum type="arabicPeriod"/>
            </a:pPr>
            <a:r>
              <a:rPr lang="en-US" sz="3733" dirty="0"/>
              <a:t>What would happen if the package were to become uninstalled</a:t>
            </a:r>
            <a:r>
              <a:rPr lang="en-US" sz="3733" dirty="0" smtClean="0"/>
              <a:t>?</a:t>
            </a:r>
            <a:endParaRPr lang="en-US" sz="3733" dirty="0"/>
          </a:p>
          <a:p>
            <a:endParaRPr lang="en-US" sz="3733" dirty="0"/>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56746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b="1" dirty="0">
                <a:latin typeface="Inconsolata"/>
                <a:cs typeface="Inconsolata"/>
              </a:rPr>
              <a:t>chef-apply</a:t>
            </a:r>
            <a:r>
              <a:rPr lang="en-US" sz="3733" dirty="0"/>
              <a:t> takes action only when it needs to. Think of it as test and repair. </a:t>
            </a:r>
          </a:p>
          <a:p>
            <a:r>
              <a:rPr lang="en-US" sz="3733" dirty="0"/>
              <a:t>Chef looks at the current state of each resource and takes action only when that resource is out of policy.</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389456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22</a:t>
            </a:fld>
            <a:endParaRPr lang="en-US"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grpSp>
        <p:nvGrpSpPr>
          <p:cNvPr id="7" name="Group 6"/>
          <p:cNvGrpSpPr/>
          <p:nvPr/>
        </p:nvGrpSpPr>
        <p:grpSpPr>
          <a:xfrm>
            <a:off x="578100" y="1267431"/>
            <a:ext cx="15099800" cy="6609139"/>
            <a:chOff x="433575" y="476853"/>
            <a:chExt cx="11324850" cy="4956854"/>
          </a:xfrm>
        </p:grpSpPr>
        <p:grpSp>
          <p:nvGrpSpPr>
            <p:cNvPr id="8" name="Group 7"/>
            <p:cNvGrpSpPr/>
            <p:nvPr/>
          </p:nvGrpSpPr>
          <p:grpSpPr>
            <a:xfrm>
              <a:off x="433575" y="1424294"/>
              <a:ext cx="11324850" cy="4009413"/>
              <a:chOff x="467789" y="377763"/>
              <a:chExt cx="11324850" cy="3108952"/>
            </a:xfrm>
          </p:grpSpPr>
          <p:sp>
            <p:nvSpPr>
              <p:cNvPr id="10" name="Rectangle 20"/>
              <p:cNvSpPr>
                <a:spLocks/>
              </p:cNvSpPr>
              <p:nvPr/>
            </p:nvSpPr>
            <p:spPr bwMode="auto">
              <a:xfrm>
                <a:off x="3611546" y="1216333"/>
                <a:ext cx="50191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3200" dirty="0">
                    <a:ea typeface="ＭＳ Ｐゴシック" charset="0"/>
                    <a:cs typeface="Gill Sans" charset="0"/>
                  </a:rPr>
                  <a:t>Yes</a:t>
                </a:r>
                <a:endParaRPr lang="en-US" sz="1067" dirty="0">
                  <a:ea typeface="ＭＳ Ｐゴシック" charset="0"/>
                  <a:cs typeface="Gill Sans" charset="0"/>
                </a:endParaRPr>
              </a:p>
            </p:txBody>
          </p:sp>
          <p:sp>
            <p:nvSpPr>
              <p:cNvPr id="11" name="Rectangle 21"/>
              <p:cNvSpPr>
                <a:spLocks/>
              </p:cNvSpPr>
              <p:nvPr/>
            </p:nvSpPr>
            <p:spPr bwMode="auto">
              <a:xfrm>
                <a:off x="8334091" y="1216334"/>
                <a:ext cx="393137" cy="286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0" bIns="0" anchor="ctr">
                <a:spAutoFit/>
              </a:bodyPr>
              <a:lstStyle/>
              <a:p>
                <a:r>
                  <a:rPr lang="en-US" sz="3200" dirty="0">
                    <a:ea typeface="ＭＳ Ｐゴシック" charset="0"/>
                    <a:cs typeface="Gill Sans" charset="0"/>
                  </a:rPr>
                  <a:t>No</a:t>
                </a:r>
              </a:p>
            </p:txBody>
          </p:sp>
          <p:sp>
            <p:nvSpPr>
              <p:cNvPr id="12" name="Decision 7"/>
              <p:cNvSpPr/>
              <p:nvPr/>
            </p:nvSpPr>
            <p:spPr bwMode="auto">
              <a:xfrm>
                <a:off x="4740751" y="668184"/>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1218768"/>
                <a:r>
                  <a:rPr lang="en-US" sz="2800" dirty="0">
                    <a:solidFill>
                      <a:srgbClr val="000000"/>
                    </a:solidFill>
                  </a:rPr>
                  <a:t>Is package named '</a:t>
                </a:r>
                <a:r>
                  <a:rPr lang="en-US" sz="2800" dirty="0" err="1">
                    <a:solidFill>
                      <a:srgbClr val="000000"/>
                    </a:solidFill>
                  </a:rPr>
                  <a:t>nano</a:t>
                </a:r>
                <a:r>
                  <a:rPr lang="en-US" sz="2800" dirty="0">
                    <a:solidFill>
                      <a:srgbClr val="000000"/>
                    </a:solidFill>
                  </a:rPr>
                  <a:t>'</a:t>
                </a:r>
                <a:br>
                  <a:rPr lang="en-US" sz="2800" dirty="0">
                    <a:solidFill>
                      <a:srgbClr val="000000"/>
                    </a:solidFill>
                  </a:rPr>
                </a:br>
                <a:r>
                  <a:rPr lang="en-US" sz="2800" dirty="0">
                    <a:solidFill>
                      <a:srgbClr val="000000"/>
                    </a:solidFill>
                  </a:rPr>
                  <a:t>installed?</a:t>
                </a:r>
              </a:p>
              <a:p>
                <a:pPr algn="ctr" defTabSz="1218768"/>
                <a:r>
                  <a:rPr lang="en-US" sz="2800" dirty="0">
                    <a:solidFill>
                      <a:srgbClr val="000000"/>
                    </a:solidFill>
                  </a:rPr>
                  <a:t>(test)</a:t>
                </a:r>
              </a:p>
            </p:txBody>
          </p:sp>
          <p:sp>
            <p:nvSpPr>
              <p:cNvPr id="13"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68"/>
                <a:r>
                  <a:rPr lang="en-US" sz="3200" dirty="0">
                    <a:solidFill>
                      <a:srgbClr val="000000"/>
                    </a:solidFill>
                  </a:rPr>
                  <a:t>Do Nothing</a:t>
                </a:r>
              </a:p>
            </p:txBody>
          </p:sp>
          <p:sp>
            <p:nvSpPr>
              <p:cNvPr id="14"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1218768"/>
                <a:r>
                  <a:rPr lang="en-US" sz="3200" dirty="0">
                    <a:solidFill>
                      <a:srgbClr val="000000"/>
                    </a:solidFill>
                  </a:rPr>
                  <a:t>Bring resource to desired state</a:t>
                </a:r>
              </a:p>
              <a:p>
                <a:pPr algn="ctr" defTabSz="1218768"/>
                <a:r>
                  <a:rPr lang="en-US" sz="3200" dirty="0">
                    <a:solidFill>
                      <a:srgbClr val="000000"/>
                    </a:solidFill>
                  </a:rPr>
                  <a:t>(repair)</a:t>
                </a:r>
              </a:p>
            </p:txBody>
          </p:sp>
          <p:cxnSp>
            <p:nvCxnSpPr>
              <p:cNvPr id="15" name="Elbow Connector 14"/>
              <p:cNvCxnSpPr>
                <a:stCxn id="12" idx="1"/>
                <a:endCxn id="13" idx="0"/>
              </p:cNvCxnSpPr>
              <p:nvPr/>
            </p:nvCxnSpPr>
            <p:spPr>
              <a:xfrm rot="10800000" flipV="1">
                <a:off x="1707280" y="1571916"/>
                <a:ext cx="3033471"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15"/>
              <p:cNvCxnSpPr>
                <a:stCxn id="12" idx="3"/>
                <a:endCxn id="14" idx="0"/>
              </p:cNvCxnSpPr>
              <p:nvPr/>
            </p:nvCxnSpPr>
            <p:spPr>
              <a:xfrm>
                <a:off x="7519679" y="1571916"/>
                <a:ext cx="3033470" cy="28598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13"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stCxn id="14"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9" name="TextBox 8"/>
            <p:cNvSpPr txBox="1"/>
            <p:nvPr/>
          </p:nvSpPr>
          <p:spPr bwMode="white">
            <a:xfrm>
              <a:off x="4575251" y="476853"/>
              <a:ext cx="3041498" cy="641208"/>
            </a:xfrm>
            <a:prstGeom prst="rect">
              <a:avLst/>
            </a:prstGeom>
          </p:spPr>
          <p:txBody>
            <a:bodyPr vert="horz" wrap="square" lIns="121920" tIns="121920" rIns="121920" bIns="121920" rtlCol="0">
              <a:noAutofit/>
            </a:bodyPr>
            <a:lstStyle/>
            <a:p>
              <a:pPr algn="ctr"/>
              <a:r>
                <a:rPr lang="en-US" sz="4267" dirty="0">
                  <a:latin typeface="Inconsolata"/>
                  <a:cs typeface="Inconsolata"/>
                </a:rPr>
                <a:t>package '</a:t>
              </a:r>
              <a:r>
                <a:rPr lang="en-US" sz="4267" dirty="0" err="1">
                  <a:latin typeface="Inconsolata"/>
                  <a:cs typeface="Inconsolata"/>
                </a:rPr>
                <a:t>nano</a:t>
              </a:r>
              <a:r>
                <a:rPr lang="en-US" sz="4267" dirty="0">
                  <a:latin typeface="Inconsolata"/>
                  <a:cs typeface="Inconsolata"/>
                </a:rPr>
                <a:t>'</a:t>
              </a:r>
            </a:p>
          </p:txBody>
        </p:sp>
      </p:grpSp>
    </p:spTree>
    <p:extLst>
      <p:ext uri="{BB962C8B-B14F-4D97-AF65-F5344CB8AC3E}">
        <p14:creationId xmlns:p14="http://schemas.microsoft.com/office/powerpoint/2010/main" val="298844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89412" y="1694329"/>
            <a:ext cx="11297140" cy="1816074"/>
          </a:xfrm>
        </p:spPr>
        <p:txBody>
          <a:bodyPr>
            <a:normAutofit fontScale="90000"/>
          </a:bodyPr>
          <a:lstStyle/>
          <a:p>
            <a:r>
              <a:rPr lang="en-US" dirty="0"/>
              <a:t>Group </a:t>
            </a:r>
            <a:r>
              <a:rPr lang="en-US" dirty="0" smtClean="0"/>
              <a:t>Exercise: Hello, World?</a:t>
            </a:r>
            <a:endParaRPr lang="en-US" dirty="0"/>
          </a:p>
        </p:txBody>
      </p:sp>
      <p:sp>
        <p:nvSpPr>
          <p:cNvPr id="3" name="Text Placeholder 2"/>
          <p:cNvSpPr>
            <a:spLocks noGrp="1"/>
          </p:cNvSpPr>
          <p:nvPr>
            <p:ph type="body" sz="quarter" idx="10"/>
          </p:nvPr>
        </p:nvSpPr>
        <p:spPr/>
        <p:txBody>
          <a:bodyPr/>
          <a:lstStyle/>
          <a:p>
            <a:pPr marL="380990" indent="-380990">
              <a:buFont typeface="Wingdings" charset="2"/>
              <a:buChar char="q"/>
            </a:pPr>
            <a:r>
              <a:rPr lang="en-US" dirty="0" smtClean="0"/>
              <a:t>Create a recipe file that defines the policy: </a:t>
            </a:r>
          </a:p>
          <a:p>
            <a:pPr marL="380990" indent="-380990">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457189" indent="-457189">
              <a:buFont typeface="+mj-lt"/>
              <a:buAutoNum type="arabicPeriod"/>
            </a:pPr>
            <a:endParaRPr lang="en-US" dirty="0" smtClean="0"/>
          </a:p>
          <a:p>
            <a:pPr marL="457189" indent="-457189">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23</a:t>
            </a:fld>
            <a:endParaRPr lang="en-US" dirty="0"/>
          </a:p>
        </p:txBody>
      </p:sp>
    </p:spTree>
    <p:extLst>
      <p:ext uri="{BB962C8B-B14F-4D97-AF65-F5344CB8AC3E}">
        <p14:creationId xmlns:p14="http://schemas.microsoft.com/office/powerpoint/2010/main" val="17313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endParaRPr lang="en-US" dirty="0"/>
          </a:p>
        </p:txBody>
      </p:sp>
      <p:sp>
        <p:nvSpPr>
          <p:cNvPr id="3" name="Title 2"/>
          <p:cNvSpPr>
            <a:spLocks noGrp="1"/>
          </p:cNvSpPr>
          <p:nvPr>
            <p:ph type="title"/>
          </p:nvPr>
        </p:nvSpPr>
        <p:spPr/>
        <p:txBody>
          <a:bodyPr/>
          <a:lstStyle/>
          <a:p>
            <a:r>
              <a:rPr lang="en-US" dirty="0" smtClean="0"/>
              <a:t>GE: Create and Open a Recipe </a:t>
            </a:r>
            <a:r>
              <a:rPr lang="en-US" dirty="0"/>
              <a:t>F</a:t>
            </a:r>
            <a:r>
              <a:rPr lang="en-US" dirty="0" smtClean="0"/>
              <a:t>ile</a:t>
            </a:r>
            <a:endParaRPr lang="en-US" dirty="0"/>
          </a:p>
        </p:txBody>
      </p:sp>
      <p:sp>
        <p:nvSpPr>
          <p:cNvPr id="4" name="Text Placeholder 3"/>
          <p:cNvSpPr>
            <a:spLocks noGrp="1"/>
          </p:cNvSpPr>
          <p:nvPr>
            <p:ph type="body" sz="quarter" idx="11"/>
          </p:nvPr>
        </p:nvSpPr>
        <p:spPr/>
        <p:txBody>
          <a:bodyPr/>
          <a:lstStyle/>
          <a:p>
            <a:r>
              <a:rPr lang="en-US" dirty="0" smtClean="0"/>
              <a:t>$ nano </a:t>
            </a:r>
            <a:r>
              <a:rPr lang="en-US" dirty="0" err="1" smtClean="0"/>
              <a:t>hello.rb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24</a:t>
            </a:fld>
            <a:endParaRPr lang="en-US" dirty="0"/>
          </a:p>
        </p:txBody>
      </p:sp>
    </p:spTree>
    <p:extLst>
      <p:ext uri="{BB962C8B-B14F-4D97-AF65-F5344CB8AC3E}">
        <p14:creationId xmlns:p14="http://schemas.microsoft.com/office/powerpoint/2010/main" val="63415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Create a Recipe </a:t>
            </a:r>
            <a:r>
              <a:rPr lang="en-US" dirty="0"/>
              <a:t>F</a:t>
            </a:r>
            <a:r>
              <a:rPr lang="en-US" dirty="0" smtClean="0"/>
              <a:t>ile </a:t>
            </a:r>
            <a:r>
              <a:rPr lang="en-US" dirty="0"/>
              <a:t>N</a:t>
            </a:r>
            <a:r>
              <a:rPr lang="en-US" dirty="0" smtClean="0"/>
              <a:t>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3733" dirty="0"/>
              <a:t>~/</a:t>
            </a:r>
            <a:r>
              <a:rPr lang="en-US" sz="3733" dirty="0" err="1"/>
              <a:t>hello.rb</a:t>
            </a:r>
            <a:endParaRPr lang="en-US" sz="3733" dirty="0"/>
          </a:p>
        </p:txBody>
      </p:sp>
      <p:sp>
        <p:nvSpPr>
          <p:cNvPr id="7" name="Content Placeholder 6"/>
          <p:cNvSpPr>
            <a:spLocks noGrp="1"/>
          </p:cNvSpPr>
          <p:nvPr>
            <p:ph sz="quarter" idx="12"/>
          </p:nvPr>
        </p:nvSpPr>
        <p:spPr/>
        <p:txBody>
          <a:bodyPr/>
          <a:lstStyle/>
          <a:p>
            <a:r>
              <a:rPr lang="en-US" dirty="0"/>
              <a:t>The file named "hello.txt" is created with the content "Hello, world</a:t>
            </a:r>
            <a:r>
              <a:rPr lang="en-US" dirty="0" smtClean="0"/>
              <a:t>!"</a:t>
            </a:r>
            <a:endParaRPr lang="en-US" dirty="0"/>
          </a:p>
        </p:txBody>
      </p:sp>
      <p:sp>
        <p:nvSpPr>
          <p:cNvPr id="6" name="Text Placeholder 13"/>
          <p:cNvSpPr>
            <a:spLocks noGrp="1"/>
          </p:cNvSpPr>
          <p:nvPr>
            <p:ph type="body" sz="quarter" idx="4294967295"/>
          </p:nvPr>
        </p:nvSpPr>
        <p:spPr>
          <a:xfrm>
            <a:off x="4107042" y="7503623"/>
            <a:ext cx="8450653" cy="609640"/>
          </a:xfrm>
        </p:spPr>
        <p:txBody>
          <a:bodyPr>
            <a:normAutofit/>
          </a:bodyPr>
          <a:lstStyle/>
          <a:p>
            <a:pPr algn="ctr"/>
            <a:r>
              <a:rPr lang="en-US" sz="2400" dirty="0">
                <a:cs typeface="Inconsolata"/>
              </a:rPr>
              <a:t>https://docs.chef.io/resources.html</a:t>
            </a:r>
          </a:p>
        </p:txBody>
      </p:sp>
      <p:sp>
        <p:nvSpPr>
          <p:cNvPr id="5" name="Footer Placeholder 4"/>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8" name="Slide Number Placeholder 7"/>
          <p:cNvSpPr>
            <a:spLocks noGrp="1"/>
          </p:cNvSpPr>
          <p:nvPr>
            <p:ph type="sldNum" sz="quarter" idx="16"/>
          </p:nvPr>
        </p:nvSpPr>
        <p:spPr/>
        <p:txBody>
          <a:bodyPr/>
          <a:lstStyle/>
          <a:p>
            <a:fld id="{D3C6E21F-9381-4880-84FB-1E73165A9E9D}" type="slidenum">
              <a:rPr lang="en-US" smtClean="0"/>
              <a:pPr/>
              <a:t>25</a:t>
            </a:fld>
            <a:endParaRPr lang="en-US" dirty="0"/>
          </a:p>
        </p:txBody>
      </p:sp>
    </p:spTree>
    <p:extLst>
      <p:ext uri="{BB962C8B-B14F-4D97-AF65-F5344CB8AC3E}">
        <p14:creationId xmlns:p14="http://schemas.microsoft.com/office/powerpoint/2010/main" val="103435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--minimal-ohai               Only run the bare minimum ohai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a:p>
            <a:endParaRPr lang="en-US" dirty="0"/>
          </a:p>
        </p:txBody>
      </p:sp>
      <p:sp>
        <p:nvSpPr>
          <p:cNvPr id="3" name="Title 2"/>
          <p:cNvSpPr>
            <a:spLocks noGrp="1"/>
          </p:cNvSpPr>
          <p:nvPr>
            <p:ph type="title"/>
          </p:nvPr>
        </p:nvSpPr>
        <p:spPr/>
        <p:txBody>
          <a:bodyPr/>
          <a:lstStyle/>
          <a:p>
            <a:r>
              <a:rPr lang="en-US" dirty="0"/>
              <a:t>Can chef-apply </a:t>
            </a:r>
            <a:r>
              <a:rPr lang="en-US" dirty="0" smtClean="0"/>
              <a:t>Run </a:t>
            </a:r>
            <a:r>
              <a:rPr lang="en-US" dirty="0"/>
              <a:t>a </a:t>
            </a:r>
            <a:r>
              <a:rPr lang="en-US" dirty="0" smtClean="0"/>
              <a:t>Recipe File</a:t>
            </a:r>
            <a:r>
              <a:rPr lang="en-US" dirty="0"/>
              <a:t>?</a:t>
            </a:r>
          </a:p>
        </p:txBody>
      </p:sp>
      <p:sp>
        <p:nvSpPr>
          <p:cNvPr id="4" name="Text Placeholder 3"/>
          <p:cNvSpPr>
            <a:spLocks noGrp="1"/>
          </p:cNvSpPr>
          <p:nvPr>
            <p:ph type="body" sz="quarter" idx="11"/>
          </p:nvPr>
        </p:nvSpPr>
        <p:spPr/>
        <p:txBody>
          <a:bodyPr/>
          <a:lstStyle/>
          <a:p>
            <a:r>
              <a:rPr lang="en-US" dirty="0"/>
              <a:t>$ sudo chef-apply --help</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26</a:t>
            </a:fld>
            <a:endParaRPr lang="en-US" dirty="0"/>
          </a:p>
        </p:txBody>
      </p:sp>
      <p:sp>
        <p:nvSpPr>
          <p:cNvPr id="7" name="Rectangle 6"/>
          <p:cNvSpPr/>
          <p:nvPr/>
        </p:nvSpPr>
        <p:spPr bwMode="auto">
          <a:xfrm>
            <a:off x="1120567" y="2310275"/>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64134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Recipe: (chef-apply cookbook)::(chef-apply recipe)                                    </a:t>
            </a:r>
          </a:p>
          <a:p>
            <a:r>
              <a:rPr lang="en-US" dirty="0"/>
              <a:t>  * file[hello.txt] action create                                                     </a:t>
            </a:r>
          </a:p>
          <a:p>
            <a:r>
              <a:rPr lang="en-US" dirty="0"/>
              <a:t>    - create new file hello.txt                                                       </a:t>
            </a:r>
          </a:p>
          <a:p>
            <a:r>
              <a:rPr lang="en-US" dirty="0"/>
              <a:t>    - update content in file hello.txt from none to 315f5b                            </a:t>
            </a:r>
          </a:p>
          <a:p>
            <a:r>
              <a:rPr lang="en-US" dirty="0"/>
              <a:t>    --- hello.txt       2015-05-11 23:16:05.077570000 +0000                           </a:t>
            </a:r>
          </a:p>
          <a:p>
            <a:r>
              <a:rPr lang="en-US" dirty="0"/>
              <a:t>    +++ ./.hello.txt20150511-1615-14378d5       2015-05-11 23:16:05.077570000 +0000   </a:t>
            </a:r>
          </a:p>
          <a:p>
            <a:r>
              <a:rPr lang="en-US" dirty="0"/>
              <a:t>    @@ -1 +1,2 @@                                                                     </a:t>
            </a:r>
          </a:p>
          <a:p>
            <a:r>
              <a:rPr lang="en-US" dirty="0"/>
              <a:t>    +Hello, world! </a:t>
            </a:r>
          </a:p>
          <a:p>
            <a:endParaRPr lang="en-US" dirty="0"/>
          </a:p>
        </p:txBody>
      </p:sp>
      <p:sp>
        <p:nvSpPr>
          <p:cNvPr id="3" name="Title 2"/>
          <p:cNvSpPr>
            <a:spLocks noGrp="1"/>
          </p:cNvSpPr>
          <p:nvPr>
            <p:ph type="title"/>
          </p:nvPr>
        </p:nvSpPr>
        <p:spPr/>
        <p:txBody>
          <a:bodyPr/>
          <a:lstStyle/>
          <a:p>
            <a:r>
              <a:rPr lang="en-US" dirty="0"/>
              <a:t>GE: </a:t>
            </a:r>
            <a:r>
              <a:rPr lang="en-US" dirty="0" smtClean="0"/>
              <a:t>Apply </a:t>
            </a:r>
            <a:r>
              <a:rPr lang="en-US" dirty="0"/>
              <a:t>a </a:t>
            </a:r>
            <a:r>
              <a:rPr lang="en-US" dirty="0" smtClean="0"/>
              <a:t>Recipe File</a:t>
            </a:r>
            <a:endParaRPr lang="en-US" dirty="0"/>
          </a:p>
        </p:txBody>
      </p:sp>
      <p:sp>
        <p:nvSpPr>
          <p:cNvPr id="4" name="Text Placeholder 3"/>
          <p:cNvSpPr>
            <a:spLocks noGrp="1"/>
          </p:cNvSpPr>
          <p:nvPr>
            <p:ph type="body" sz="quarter" idx="11"/>
          </p:nvPr>
        </p:nvSpPr>
        <p:spPr/>
        <p:txBody>
          <a:bodyPr/>
          <a:lstStyle/>
          <a:p>
            <a:r>
              <a:rPr lang="en-US" dirty="0"/>
              <a:t>$ sudo chef-apply </a:t>
            </a:r>
            <a:r>
              <a:rPr lang="en-US" dirty="0" err="1"/>
              <a:t>hello.rb</a:t>
            </a:r>
            <a:endParaRPr lang="en-US" dirty="0"/>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27</a:t>
            </a:fld>
            <a:endParaRPr lang="en-US" dirty="0"/>
          </a:p>
        </p:txBody>
      </p:sp>
      <p:sp>
        <p:nvSpPr>
          <p:cNvPr id="8" name="Rectangle 7"/>
          <p:cNvSpPr/>
          <p:nvPr/>
        </p:nvSpPr>
        <p:spPr bwMode="auto">
          <a:xfrm>
            <a:off x="1120658" y="3234023"/>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383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761237"/>
          </a:xfrm>
        </p:spPr>
        <p:txBody>
          <a:bodyPr/>
          <a:lstStyle/>
          <a:p>
            <a:r>
              <a:rPr lang="en-US" dirty="0"/>
              <a:t>Hello, world!</a:t>
            </a:r>
          </a:p>
          <a:p>
            <a:endParaRPr lang="en-US" dirty="0"/>
          </a:p>
        </p:txBody>
      </p:sp>
      <p:sp>
        <p:nvSpPr>
          <p:cNvPr id="3" name="Title 2"/>
          <p:cNvSpPr>
            <a:spLocks noGrp="1"/>
          </p:cNvSpPr>
          <p:nvPr>
            <p:ph type="title"/>
          </p:nvPr>
        </p:nvSpPr>
        <p:spPr/>
        <p:txBody>
          <a:bodyPr/>
          <a:lstStyle/>
          <a:p>
            <a:r>
              <a:rPr lang="en-US" dirty="0" smtClean="0"/>
              <a:t>GE: What Does </a:t>
            </a:r>
            <a:r>
              <a:rPr lang="en-US" dirty="0"/>
              <a:t>hello.txt </a:t>
            </a:r>
            <a:r>
              <a:rPr lang="en-US" dirty="0" smtClean="0"/>
              <a:t>Say</a:t>
            </a:r>
            <a:r>
              <a:rPr lang="en-US" dirty="0"/>
              <a:t>?</a:t>
            </a:r>
          </a:p>
        </p:txBody>
      </p:sp>
      <p:sp>
        <p:nvSpPr>
          <p:cNvPr id="4" name="Text Placeholder 3"/>
          <p:cNvSpPr>
            <a:spLocks noGrp="1"/>
          </p:cNvSpPr>
          <p:nvPr>
            <p:ph type="body" sz="quarter" idx="11"/>
          </p:nvPr>
        </p:nvSpPr>
        <p:spPr/>
        <p:txBody>
          <a:bodyPr/>
          <a:lstStyle/>
          <a:p>
            <a:r>
              <a:rPr lang="en-US" dirty="0"/>
              <a:t>$ cat hello.txt</a:t>
            </a:r>
          </a:p>
        </p:txBody>
      </p:sp>
      <p:sp>
        <p:nvSpPr>
          <p:cNvPr id="5" name="Footer Placeholder 4"/>
          <p:cNvSpPr>
            <a:spLocks noGrp="1"/>
          </p:cNvSpPr>
          <p:nvPr>
            <p:ph type="ftr" sz="quarter" idx="12"/>
          </p:nvPr>
        </p:nvSpPr>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28</a:t>
            </a:fld>
            <a:endParaRPr lang="en-US" dirty="0"/>
          </a:p>
        </p:txBody>
      </p:sp>
      <p:sp>
        <p:nvSpPr>
          <p:cNvPr id="8" name="Rectangle 7"/>
          <p:cNvSpPr/>
          <p:nvPr/>
        </p:nvSpPr>
        <p:spPr bwMode="auto">
          <a:xfrm>
            <a:off x="1120658" y="2338660"/>
            <a:ext cx="14417959" cy="57276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7814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29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you ran the </a:t>
            </a:r>
            <a:r>
              <a:rPr lang="en-US" sz="3733" dirty="0"/>
              <a:t>command again?</a:t>
            </a:r>
          </a:p>
          <a:p>
            <a:endParaRPr lang="en-US" sz="3733" dirty="0"/>
          </a:p>
          <a:p>
            <a:r>
              <a:rPr lang="en-US" sz="3733" dirty="0" smtClean="0"/>
              <a:t>Again, </a:t>
            </a:r>
            <a:r>
              <a:rPr lang="en-US" sz="3733" dirty="0"/>
              <a:t>before you run the command -- think about it. What are your expectations now from the last time you ran it? </a:t>
            </a:r>
            <a:r>
              <a:rPr lang="en-US" sz="3733" dirty="0" smtClean="0"/>
              <a:t>What will the output look like?</a:t>
            </a:r>
          </a:p>
          <a:p>
            <a:endParaRPr lang="en-US" sz="3733" dirty="0" smtClean="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22619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Choose an Editor</a:t>
            </a:r>
          </a:p>
        </p:txBody>
      </p:sp>
      <p:sp>
        <p:nvSpPr>
          <p:cNvPr id="4" name="Slide Number Placeholder 3"/>
          <p:cNvSpPr>
            <a:spLocks noGrp="1"/>
          </p:cNvSpPr>
          <p:nvPr>
            <p:ph type="sldNum" sz="quarter" idx="11"/>
          </p:nvPr>
        </p:nvSpPr>
        <p:spPr/>
        <p:txBody>
          <a:bodyPr/>
          <a:lstStyle/>
          <a:p>
            <a:fld id="{D3C6E21F-9381-4880-84FB-1E73165A9E9D}" type="slidenum">
              <a:rPr lang="en-US" smtClean="0"/>
              <a:pPr/>
              <a:t>3</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a:t>Y</a:t>
            </a:r>
            <a:r>
              <a:rPr lang="en-US" dirty="0" smtClean="0"/>
              <a:t>ou'll need to choose an editor to edit files in this class:</a:t>
            </a:r>
          </a:p>
          <a:p>
            <a:pPr lvl="1"/>
            <a:endParaRPr lang="en-US" dirty="0" smtClean="0"/>
          </a:p>
          <a:p>
            <a:pPr lvl="1"/>
            <a:r>
              <a:rPr lang="en-US" dirty="0" smtClean="0"/>
              <a:t>Emacs</a:t>
            </a:r>
            <a:endParaRPr lang="en-US" dirty="0"/>
          </a:p>
          <a:p>
            <a:pPr lvl="1"/>
            <a:r>
              <a:rPr lang="en-US" dirty="0" smtClean="0"/>
              <a:t>Nano</a:t>
            </a:r>
          </a:p>
          <a:p>
            <a:pPr lvl="1"/>
            <a:r>
              <a:rPr lang="en-US" dirty="0" smtClean="0"/>
              <a:t>Vim</a:t>
            </a:r>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422716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30</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would happen </a:t>
            </a:r>
            <a:r>
              <a:rPr lang="en-US" sz="3733" dirty="0" smtClean="0"/>
              <a:t>if the </a:t>
            </a:r>
            <a:r>
              <a:rPr lang="en-US" sz="3733" dirty="0"/>
              <a:t>file contents </a:t>
            </a:r>
            <a:r>
              <a:rPr lang="en-US" sz="3733" dirty="0" smtClean="0"/>
              <a:t>were modified</a:t>
            </a:r>
            <a:r>
              <a:rPr lang="en-US" sz="3733" dirty="0"/>
              <a:t>?</a:t>
            </a:r>
          </a:p>
          <a:p>
            <a:endParaRPr lang="en-US" sz="3733" dirty="0"/>
          </a:p>
          <a:p>
            <a:r>
              <a:rPr lang="en-US" sz="3733" dirty="0"/>
              <a:t>Go ahead and modify the contents of 'hello.txt' with your text editor. Write the file and then think about what you expect to see in the output. Then run the chef-apply command again.</a:t>
            </a:r>
          </a:p>
          <a:p>
            <a:endParaRPr lang="en-US" sz="3733" dirty="0"/>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95897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31</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the </a:t>
            </a:r>
            <a:r>
              <a:rPr lang="en-US" sz="3733" dirty="0"/>
              <a:t>file </a:t>
            </a:r>
            <a:r>
              <a:rPr lang="en-US" sz="3733" dirty="0" smtClean="0"/>
              <a:t>were removed</a:t>
            </a:r>
            <a:r>
              <a:rPr lang="en-US" sz="3733" dirty="0"/>
              <a:t>?</a:t>
            </a:r>
          </a:p>
          <a:p>
            <a:endParaRPr lang="en-US" sz="3733" dirty="0"/>
          </a:p>
          <a:p>
            <a:r>
              <a:rPr lang="en-US" sz="3733" dirty="0"/>
              <a:t>At this </a:t>
            </a:r>
            <a:r>
              <a:rPr lang="en-US" sz="3733" dirty="0" smtClean="0"/>
              <a:t>point, hopefully </a:t>
            </a:r>
            <a:r>
              <a:rPr lang="en-US" sz="3733" dirty="0"/>
              <a:t>you are starting to understand the concept of test and repair.</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43446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Repair</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32</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3733" dirty="0"/>
              <a:t>What </a:t>
            </a:r>
            <a:r>
              <a:rPr lang="en-US" sz="3733" dirty="0" smtClean="0"/>
              <a:t>would happen if </a:t>
            </a:r>
            <a:r>
              <a:rPr lang="en-US" sz="3733" dirty="0"/>
              <a:t>the file permissions (mode), owner, or group </a:t>
            </a:r>
            <a:r>
              <a:rPr lang="en-US" sz="3733" dirty="0" smtClean="0"/>
              <a:t>changed?</a:t>
            </a:r>
            <a:endParaRPr lang="en-US" sz="3733" dirty="0"/>
          </a:p>
          <a:p>
            <a:endParaRPr lang="en-US" sz="3733" dirty="0"/>
          </a:p>
          <a:p>
            <a:r>
              <a:rPr lang="en-US" sz="3733" dirty="0"/>
              <a:t>Have we defined a policy for these attributes? </a:t>
            </a:r>
          </a:p>
          <a:p>
            <a:pPr lvl="1"/>
            <a:endParaRPr lang="de-DE" sz="3200" dirty="0"/>
          </a:p>
          <a:p>
            <a:pPr lvl="1"/>
            <a:endParaRPr lang="en-US" sz="3200"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82714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40" name="TextBox 39"/>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33</a:t>
            </a:fld>
            <a:endParaRPr lang="en-US" dirty="0"/>
          </a:p>
        </p:txBody>
      </p:sp>
    </p:spTree>
    <p:extLst>
      <p:ext uri="{BB962C8B-B14F-4D97-AF65-F5344CB8AC3E}">
        <p14:creationId xmlns:p14="http://schemas.microsoft.com/office/powerpoint/2010/main" val="19649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3539617" y="4195097"/>
            <a:ext cx="1068975" cy="2524256"/>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30" name="TextBox 29"/>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34</a:t>
            </a:fld>
            <a:endParaRPr lang="en-US" dirty="0"/>
          </a:p>
        </p:txBody>
      </p:sp>
    </p:spTree>
    <p:extLst>
      <p:ext uri="{BB962C8B-B14F-4D97-AF65-F5344CB8AC3E}">
        <p14:creationId xmlns:p14="http://schemas.microsoft.com/office/powerpoint/2010/main" val="4241965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5388834" y="4184856"/>
            <a:ext cx="1191805" cy="245948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cxnSp>
        <p:nvCxnSpPr>
          <p:cNvPr id="25" name="Straight Connector 24"/>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35</a:t>
            </a:fld>
            <a:endParaRPr lang="en-US" dirty="0"/>
          </a:p>
        </p:txBody>
      </p:sp>
    </p:spTree>
    <p:extLst>
      <p:ext uri="{BB962C8B-B14F-4D97-AF65-F5344CB8AC3E}">
        <p14:creationId xmlns:p14="http://schemas.microsoft.com/office/powerpoint/2010/main" val="300014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6229252" y="4820764"/>
            <a:ext cx="4004520" cy="1804696"/>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28" name="TextBox 27"/>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36</a:t>
            </a:fld>
            <a:endParaRPr lang="en-US" dirty="0"/>
          </a:p>
        </p:txBody>
      </p:sp>
    </p:spTree>
    <p:extLst>
      <p:ext uri="{BB962C8B-B14F-4D97-AF65-F5344CB8AC3E}">
        <p14:creationId xmlns:p14="http://schemas.microsoft.com/office/powerpoint/2010/main" val="240266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3639176" y="4794532"/>
            <a:ext cx="513616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3386537" y="7330033"/>
            <a:ext cx="1219200" cy="1219200"/>
          </a:xfrm>
          <a:prstGeom prst="rect">
            <a:avLst/>
          </a:prstGeom>
        </p:spPr>
        <p:txBody>
          <a:bodyPr vert="horz" wrap="none" lIns="121920" tIns="121920" rIns="121920" bIns="121920" rtlCol="0">
            <a:normAutofit/>
          </a:bodyPr>
          <a:lstStyle/>
          <a:p>
            <a:endParaRPr lang="en-US" sz="3200" dirty="0"/>
          </a:p>
        </p:txBody>
      </p:sp>
      <p:sp>
        <p:nvSpPr>
          <p:cNvPr id="28" name="TextBox 27"/>
          <p:cNvSpPr txBox="1"/>
          <p:nvPr/>
        </p:nvSpPr>
        <p:spPr bwMode="white">
          <a:xfrm>
            <a:off x="3474602" y="6662543"/>
            <a:ext cx="9306799" cy="1219200"/>
          </a:xfrm>
          <a:prstGeom prst="rect">
            <a:avLst/>
          </a:prstGeom>
        </p:spPr>
        <p:txBody>
          <a:bodyPr vert="horz" wrap="none" lIns="121920" tIns="121920" rIns="121920" bIns="121920" rtlCol="0">
            <a:normAutofit/>
          </a:bodyPr>
          <a:lstStyle/>
          <a:p>
            <a:r>
              <a:rPr lang="en-US" sz="3200" dirty="0"/>
              <a:t>The </a:t>
            </a:r>
            <a:r>
              <a:rPr lang="en-US" sz="3200" b="1" dirty="0">
                <a:solidFill>
                  <a:schemeClr val="accent4"/>
                </a:solidFill>
              </a:rPr>
              <a:t>TYPE</a:t>
            </a:r>
            <a:r>
              <a:rPr lang="en-US" sz="3200" dirty="0"/>
              <a:t> named </a:t>
            </a:r>
            <a:r>
              <a:rPr lang="en-US" sz="3200" b="1" dirty="0">
                <a:solidFill>
                  <a:schemeClr val="accent5"/>
                </a:solidFill>
              </a:rPr>
              <a:t>NAME</a:t>
            </a:r>
            <a:r>
              <a:rPr lang="en-US" sz="3200" dirty="0">
                <a:solidFill>
                  <a:schemeClr val="accent5"/>
                </a:solidFill>
              </a:rPr>
              <a:t> </a:t>
            </a:r>
            <a:r>
              <a:rPr lang="en-US" sz="3200" dirty="0"/>
              <a:t>should be </a:t>
            </a:r>
            <a:r>
              <a:rPr lang="en-US" sz="3200" b="1" dirty="0" err="1"/>
              <a:t>ACTION'd</a:t>
            </a:r>
            <a:r>
              <a:rPr lang="en-US" sz="3200" dirty="0"/>
              <a:t> with </a:t>
            </a:r>
            <a:r>
              <a:rPr lang="en-US" sz="3200" b="1" dirty="0">
                <a:solidFill>
                  <a:schemeClr val="accent6"/>
                </a:solidFill>
              </a:rPr>
              <a:t>ATTRIBUTES</a:t>
            </a:r>
          </a:p>
        </p:txBody>
      </p:sp>
      <p:cxnSp>
        <p:nvCxnSpPr>
          <p:cNvPr id="31" name="Straight Connector 30"/>
          <p:cNvCxnSpPr/>
          <p:nvPr/>
        </p:nvCxnSpPr>
        <p:spPr>
          <a:xfrm>
            <a:off x="4325869" y="4183421"/>
            <a:ext cx="2558443"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3114627" y="4177996"/>
            <a:ext cx="926972"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8566545" y="5527705"/>
            <a:ext cx="1219200" cy="1219200"/>
          </a:xfrm>
          <a:prstGeom prst="rect">
            <a:avLst/>
          </a:prstGeom>
        </p:spPr>
        <p:txBody>
          <a:bodyPr vert="horz" wrap="none" lIns="121920" tIns="121920" rIns="121920" bIns="121920" rtlCol="0" anchor="ctr">
            <a:noAutofit/>
          </a:bodyPr>
          <a:lstStyle/>
          <a:p>
            <a:pPr algn="ctr"/>
            <a:r>
              <a:rPr lang="en-US" sz="7200" dirty="0"/>
              <a:t>?</a:t>
            </a:r>
          </a:p>
        </p:txBody>
      </p:sp>
      <p:sp>
        <p:nvSpPr>
          <p:cNvPr id="5" name="Footer Placeholder 4"/>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1"/>
          </p:nvPr>
        </p:nvSpPr>
        <p:spPr/>
        <p:txBody>
          <a:bodyPr/>
          <a:lstStyle/>
          <a:p>
            <a:fld id="{D3C6E21F-9381-4880-84FB-1E73165A9E9D}" type="slidenum">
              <a:rPr lang="en-US" smtClean="0"/>
              <a:pPr/>
              <a:t>37</a:t>
            </a:fld>
            <a:endParaRPr lang="en-US" dirty="0"/>
          </a:p>
        </p:txBody>
      </p:sp>
    </p:spTree>
    <p:extLst>
      <p:ext uri="{BB962C8B-B14F-4D97-AF65-F5344CB8AC3E}">
        <p14:creationId xmlns:p14="http://schemas.microsoft.com/office/powerpoint/2010/main" val="9573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6826" y="2070847"/>
            <a:ext cx="13231906" cy="1358873"/>
          </a:xfrm>
        </p:spPr>
        <p:txBody>
          <a:bodyPr>
            <a:normAutofit fontScale="90000"/>
          </a:bodyPr>
          <a:lstStyle/>
          <a:p>
            <a:r>
              <a:rPr lang="en-US" dirty="0"/>
              <a:t>Group </a:t>
            </a:r>
            <a:r>
              <a:rPr lang="en-US" dirty="0" smtClean="0"/>
              <a:t>Exercise: 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3013753" y="3506117"/>
            <a:ext cx="10974132" cy="4807603"/>
          </a:xfrm>
        </p:spPr>
        <p:txBody>
          <a:bodyPr>
            <a:noAutofit/>
          </a:bodyPr>
          <a:lstStyle/>
          <a:p>
            <a:r>
              <a:rPr lang="en-US" sz="3200" b="1" dirty="0"/>
              <a:t>Read </a:t>
            </a:r>
            <a:r>
              <a:rPr lang="en-US" sz="3200" dirty="0" smtClean="0">
                <a:hlinkClick r:id="rId3"/>
              </a:rPr>
              <a:t>https</a:t>
            </a:r>
            <a:r>
              <a:rPr lang="en-US" sz="3200" dirty="0">
                <a:hlinkClick r:id="rId3"/>
              </a:rPr>
              <a:t>://</a:t>
            </a:r>
            <a:r>
              <a:rPr lang="en-US" sz="3200" dirty="0" smtClean="0">
                <a:hlinkClick r:id="rId3"/>
              </a:rPr>
              <a:t>docs.chef.io/resources.html</a:t>
            </a:r>
            <a:r>
              <a:rPr lang="en-US" sz="3200" dirty="0" smtClean="0"/>
              <a:t> </a:t>
            </a:r>
            <a:endParaRPr lang="en-US" sz="3200" b="1" dirty="0">
              <a:solidFill>
                <a:schemeClr val="tx1"/>
              </a:solidFill>
            </a:endParaRPr>
          </a:p>
          <a:p>
            <a:r>
              <a:rPr lang="en-US" sz="3200" b="1" dirty="0">
                <a:solidFill>
                  <a:schemeClr val="tx1"/>
                </a:solidFill>
              </a:rPr>
              <a:t>Discover the file resource's:</a:t>
            </a:r>
          </a:p>
          <a:p>
            <a:pPr marL="1066749" lvl="1" indent="-457189" algn="l">
              <a:buFontTx/>
              <a:buChar char="•"/>
            </a:pPr>
            <a:r>
              <a:rPr lang="en-US" sz="2667" dirty="0">
                <a:solidFill>
                  <a:schemeClr val="tx1"/>
                </a:solidFill>
              </a:rPr>
              <a:t>default </a:t>
            </a:r>
            <a:r>
              <a:rPr lang="en-US" sz="2667" dirty="0" smtClean="0">
                <a:solidFill>
                  <a:schemeClr val="tx1"/>
                </a:solidFill>
              </a:rPr>
              <a:t>action.</a:t>
            </a:r>
            <a:endParaRPr lang="en-US" sz="2667" dirty="0">
              <a:solidFill>
                <a:schemeClr val="tx1"/>
              </a:solidFill>
            </a:endParaRPr>
          </a:p>
          <a:p>
            <a:pPr marL="1066749" lvl="1" indent="-457189" algn="l">
              <a:buFontTx/>
              <a:buChar char="•"/>
            </a:pPr>
            <a:r>
              <a:rPr lang="en-US" sz="2667" dirty="0">
                <a:solidFill>
                  <a:schemeClr val="tx1"/>
                </a:solidFill>
              </a:rPr>
              <a:t>default values for </a:t>
            </a:r>
            <a:r>
              <a:rPr lang="en-US" sz="2667" dirty="0">
                <a:solidFill>
                  <a:schemeClr val="tx1"/>
                </a:solidFill>
                <a:latin typeface="Inconsolata"/>
                <a:cs typeface="Inconsolata"/>
              </a:rPr>
              <a:t>mode</a:t>
            </a:r>
            <a:r>
              <a:rPr lang="en-US" sz="2667" dirty="0">
                <a:solidFill>
                  <a:schemeClr val="tx1"/>
                </a:solidFill>
              </a:rPr>
              <a:t>, </a:t>
            </a:r>
            <a:r>
              <a:rPr lang="en-US" sz="2667" dirty="0">
                <a:solidFill>
                  <a:schemeClr val="tx1"/>
                </a:solidFill>
                <a:latin typeface="Inconsolata"/>
                <a:cs typeface="Inconsolata"/>
              </a:rPr>
              <a:t>owner</a:t>
            </a:r>
            <a:r>
              <a:rPr lang="en-US" sz="2667" dirty="0">
                <a:solidFill>
                  <a:schemeClr val="tx1"/>
                </a:solidFill>
              </a:rPr>
              <a:t>, and </a:t>
            </a:r>
            <a:r>
              <a:rPr lang="en-US" sz="2667" dirty="0">
                <a:solidFill>
                  <a:schemeClr val="tx1"/>
                </a:solidFill>
                <a:latin typeface="Inconsolata"/>
                <a:cs typeface="Inconsolata"/>
              </a:rPr>
              <a:t>group</a:t>
            </a:r>
            <a:r>
              <a:rPr lang="en-US" sz="2667" dirty="0">
                <a:solidFill>
                  <a:schemeClr val="tx1"/>
                </a:solidFill>
              </a:rPr>
              <a:t>.</a:t>
            </a:r>
            <a:endParaRPr lang="en-US" sz="2667" dirty="0"/>
          </a:p>
          <a:p>
            <a:endParaRPr lang="en-US" sz="3200" b="1" dirty="0"/>
          </a:p>
          <a:p>
            <a:r>
              <a:rPr lang="en-US" sz="3200" b="1" dirty="0"/>
              <a:t>Update the </a:t>
            </a:r>
            <a:r>
              <a:rPr lang="en-US" sz="3200" b="1" dirty="0">
                <a:latin typeface="Inconsolata"/>
                <a:cs typeface="Inconsolata"/>
              </a:rPr>
              <a:t>file</a:t>
            </a:r>
            <a:r>
              <a:rPr lang="en-US" sz="3200" b="1" dirty="0"/>
              <a:t> policy in "</a:t>
            </a:r>
            <a:r>
              <a:rPr lang="en-US" sz="3200" b="1" dirty="0" err="1"/>
              <a:t>hello.rb</a:t>
            </a:r>
            <a:r>
              <a:rPr lang="en-US" sz="3200" b="1" dirty="0"/>
              <a:t>" to:</a:t>
            </a:r>
            <a:endParaRPr lang="en-US" sz="3200" b="1" dirty="0">
              <a:solidFill>
                <a:srgbClr val="3E4346"/>
              </a:solidFill>
            </a:endParaRPr>
          </a:p>
          <a:p>
            <a:pPr lvl="1" algn="l"/>
            <a:r>
              <a:rPr lang="en-US" sz="2667" dirty="0">
                <a:solidFill>
                  <a:srgbClr val="3E4346"/>
                </a:solidFill>
              </a:rPr>
              <a:t>The </a:t>
            </a:r>
            <a:r>
              <a:rPr lang="en-US" sz="2667" dirty="0">
                <a:solidFill>
                  <a:srgbClr val="3E4346"/>
                </a:solidFill>
                <a:cs typeface="Inconsolata"/>
              </a:rPr>
              <a:t>file</a:t>
            </a:r>
            <a:r>
              <a:rPr lang="en-US" sz="2667" dirty="0">
                <a:solidFill>
                  <a:srgbClr val="3E4346"/>
                </a:solidFill>
              </a:rPr>
              <a:t> named </a:t>
            </a:r>
            <a:r>
              <a:rPr lang="en-US" sz="2667" dirty="0">
                <a:solidFill>
                  <a:srgbClr val="3E4346"/>
                </a:solidFill>
                <a:cs typeface="Inconsolata"/>
              </a:rPr>
              <a:t>"hello.txt" </a:t>
            </a:r>
            <a:r>
              <a:rPr lang="en-US" sz="2667" dirty="0">
                <a:solidFill>
                  <a:srgbClr val="3E4346"/>
                </a:solidFill>
              </a:rPr>
              <a:t>should be </a:t>
            </a:r>
            <a:r>
              <a:rPr lang="en-US" sz="2667" dirty="0">
                <a:solidFill>
                  <a:srgbClr val="3E4346"/>
                </a:solidFill>
                <a:cs typeface="Inconsolata"/>
              </a:rPr>
              <a:t>created</a:t>
            </a:r>
            <a:r>
              <a:rPr lang="en-US" sz="2667" dirty="0">
                <a:solidFill>
                  <a:srgbClr val="3E4346"/>
                </a:solidFill>
              </a:rPr>
              <a:t> with the </a:t>
            </a:r>
            <a:r>
              <a:rPr lang="en-US" sz="2667" dirty="0">
                <a:solidFill>
                  <a:srgbClr val="3E4346"/>
                </a:solidFill>
                <a:cs typeface="Inconsolata"/>
              </a:rPr>
              <a:t>content</a:t>
            </a:r>
            <a:r>
              <a:rPr lang="en-US" sz="2667" b="1" dirty="0">
                <a:solidFill>
                  <a:srgbClr val="3E4346"/>
                </a:solidFill>
              </a:rPr>
              <a:t> </a:t>
            </a:r>
            <a:r>
              <a:rPr lang="en-US" sz="2667" dirty="0">
                <a:solidFill>
                  <a:srgbClr val="3E4346"/>
                </a:solidFill>
              </a:rPr>
              <a:t>"Hello, world!", </a:t>
            </a:r>
            <a:r>
              <a:rPr lang="en-US" sz="2667" dirty="0">
                <a:solidFill>
                  <a:srgbClr val="3E4346"/>
                </a:solidFill>
                <a:cs typeface="Inconsolata"/>
              </a:rPr>
              <a:t>mode</a:t>
            </a:r>
            <a:r>
              <a:rPr lang="en-US" sz="2667" dirty="0">
                <a:solidFill>
                  <a:srgbClr val="3E4346"/>
                </a:solidFill>
              </a:rPr>
              <a:t> "0644", </a:t>
            </a:r>
            <a:r>
              <a:rPr lang="en-US" sz="2667" dirty="0">
                <a:solidFill>
                  <a:srgbClr val="3E4346"/>
                </a:solidFill>
                <a:cs typeface="Inconsolata"/>
              </a:rPr>
              <a:t>owner</a:t>
            </a:r>
            <a:r>
              <a:rPr lang="en-US" sz="2667" dirty="0">
                <a:solidFill>
                  <a:srgbClr val="3E4346"/>
                </a:solidFill>
              </a:rPr>
              <a:t> is "root", and </a:t>
            </a:r>
            <a:r>
              <a:rPr lang="en-US" sz="2667" dirty="0">
                <a:solidFill>
                  <a:srgbClr val="3E4346"/>
                </a:solidFill>
                <a:cs typeface="Inconsolata"/>
              </a:rPr>
              <a:t>group</a:t>
            </a:r>
            <a:r>
              <a:rPr lang="en-US" sz="2667" dirty="0">
                <a:solidFill>
                  <a:srgbClr val="3E4346"/>
                </a:solidFill>
              </a:rPr>
              <a:t> is "root</a:t>
            </a:r>
            <a:r>
              <a:rPr lang="en-US" sz="2667" dirty="0" smtClean="0">
                <a:solidFill>
                  <a:srgbClr val="3E4346"/>
                </a:solidFill>
              </a:rPr>
              <a:t>".</a:t>
            </a:r>
            <a:endParaRPr lang="en-US" sz="2667" dirty="0">
              <a:solidFill>
                <a:srgbClr val="3E4346"/>
              </a:solidFill>
            </a:endParaRPr>
          </a:p>
          <a:p>
            <a:endParaRPr lang="en-US" sz="3200" dirty="0">
              <a:solidFill>
                <a:srgbClr val="3E4346"/>
              </a:solidFill>
            </a:endParaRPr>
          </a:p>
        </p:txBody>
      </p:sp>
      <p:sp>
        <p:nvSpPr>
          <p:cNvPr id="4" name="Footer Placeholder 3"/>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38</a:t>
            </a:fld>
            <a:endParaRPr lang="en-US" dirty="0"/>
          </a:p>
        </p:txBody>
      </p:sp>
    </p:spTree>
    <p:extLst>
      <p:ext uri="{BB962C8B-B14F-4D97-AF65-F5344CB8AC3E}">
        <p14:creationId xmlns:p14="http://schemas.microsoft.com/office/powerpoint/2010/main" val="201510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The Updated file Resource</a:t>
            </a:r>
            <a:endParaRPr lang="en-US" dirty="0"/>
          </a:p>
        </p:txBody>
      </p:sp>
      <p:sp>
        <p:nvSpPr>
          <p:cNvPr id="3" name="Content Placeholder 2"/>
          <p:cNvSpPr>
            <a:spLocks noGrp="1"/>
          </p:cNvSpPr>
          <p:nvPr>
            <p:ph sz="quarter" idx="10"/>
          </p:nvPr>
        </p:nvSpPr>
        <p:spPr>
          <a:xfrm>
            <a:off x="1121105" y="2113747"/>
            <a:ext cx="7065287" cy="5944404"/>
          </a:xfrm>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3733" dirty="0"/>
              <a:t>~/</a:t>
            </a:r>
            <a:r>
              <a:rPr lang="en-US" sz="3733" dirty="0" err="1"/>
              <a:t>hello.rb</a:t>
            </a:r>
            <a:endParaRPr lang="en-US" sz="3733" dirty="0"/>
          </a:p>
        </p:txBody>
      </p:sp>
      <p:sp>
        <p:nvSpPr>
          <p:cNvPr id="5" name="Content Placeholder 4"/>
          <p:cNvSpPr>
            <a:spLocks noGrp="1"/>
          </p:cNvSpPr>
          <p:nvPr>
            <p:ph sz="quarter" idx="12"/>
          </p:nvPr>
        </p:nvSpPr>
        <p:spPr/>
        <p:txBody>
          <a:bodyPr>
            <a:normAutofit lnSpcReduction="10000"/>
          </a:bodyPr>
          <a:lstStyle/>
          <a:p>
            <a:r>
              <a:rPr lang="en-US" sz="3733" dirty="0"/>
              <a:t>The default action is to create (not necessary to define it).</a:t>
            </a:r>
          </a:p>
          <a:p>
            <a:endParaRPr lang="en-US" sz="3733" dirty="0"/>
          </a:p>
          <a:p>
            <a:r>
              <a:rPr lang="en-US" sz="3733" dirty="0"/>
              <a:t>The default mode is "0777".</a:t>
            </a:r>
          </a:p>
          <a:p>
            <a:endParaRPr lang="en-US" sz="3733" dirty="0"/>
          </a:p>
          <a:p>
            <a:r>
              <a:rPr lang="en-US" sz="3733" dirty="0"/>
              <a:t>The default owner is the current user (could change).</a:t>
            </a:r>
          </a:p>
          <a:p>
            <a:endParaRPr lang="en-US" sz="3733" dirty="0"/>
          </a:p>
          <a:p>
            <a:r>
              <a:rPr lang="en-US" sz="3733" dirty="0"/>
              <a:t>The default group is the POSIX group (if available).</a:t>
            </a:r>
          </a:p>
        </p:txBody>
      </p:sp>
      <p:sp>
        <p:nvSpPr>
          <p:cNvPr id="12" name="Text Placeholder 6"/>
          <p:cNvSpPr>
            <a:spLocks noGrp="1"/>
          </p:cNvSpPr>
          <p:nvPr>
            <p:ph type="body" sz="quarter" idx="14"/>
          </p:nvPr>
        </p:nvSpPr>
        <p:spPr>
          <a:xfrm>
            <a:off x="1121083" y="3541319"/>
            <a:ext cx="7044267" cy="626533"/>
          </a:xfrm>
        </p:spPr>
        <p:txBody>
          <a:bodyPr/>
          <a:lstStyle/>
          <a:p>
            <a:r>
              <a:rPr lang="en-US" dirty="0" smtClean="0"/>
              <a:t>+</a:t>
            </a:r>
            <a:endParaRPr lang="en-US" dirty="0"/>
          </a:p>
        </p:txBody>
      </p:sp>
      <p:sp>
        <p:nvSpPr>
          <p:cNvPr id="13" name="Text Placeholder 6"/>
          <p:cNvSpPr>
            <a:spLocks noGrp="1"/>
          </p:cNvSpPr>
          <p:nvPr>
            <p:ph type="body" sz="quarter" idx="14"/>
          </p:nvPr>
        </p:nvSpPr>
        <p:spPr>
          <a:xfrm>
            <a:off x="1121083" y="4191000"/>
            <a:ext cx="7044267" cy="626533"/>
          </a:xfrm>
        </p:spPr>
        <p:txBody>
          <a:bodyPr/>
          <a:lstStyle/>
          <a:p>
            <a:r>
              <a:rPr lang="en-US" dirty="0" smtClean="0"/>
              <a:t>+</a:t>
            </a:r>
            <a:endParaRPr lang="en-US" dirty="0"/>
          </a:p>
        </p:txBody>
      </p:sp>
      <p:sp>
        <p:nvSpPr>
          <p:cNvPr id="14" name="Text Placeholder 6"/>
          <p:cNvSpPr>
            <a:spLocks noGrp="1"/>
          </p:cNvSpPr>
          <p:nvPr>
            <p:ph type="body" sz="quarter" idx="14"/>
          </p:nvPr>
        </p:nvSpPr>
        <p:spPr>
          <a:xfrm>
            <a:off x="1121083" y="4834808"/>
            <a:ext cx="7044267" cy="626533"/>
          </a:xfrm>
        </p:spPr>
        <p:txBody>
          <a:bodyPr/>
          <a:lstStyle/>
          <a:p>
            <a:r>
              <a:rPr lang="en-US" dirty="0" smtClean="0"/>
              <a:t>+</a:t>
            </a:r>
            <a:endParaRPr lang="en-US"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39</a:t>
            </a:fld>
            <a:endParaRPr lang="en-US" dirty="0"/>
          </a:p>
        </p:txBody>
      </p:sp>
    </p:spTree>
    <p:extLst>
      <p:ext uri="{BB962C8B-B14F-4D97-AF65-F5344CB8AC3E}">
        <p14:creationId xmlns:p14="http://schemas.microsoft.com/office/powerpoint/2010/main" val="4876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bwMode="blackWhite">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Linux Editor Reference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a:t>
            </a:fld>
            <a:endParaRPr lang="en-US" dirty="0"/>
          </a:p>
        </p:txBody>
      </p:sp>
      <p:sp>
        <p:nvSpPr>
          <p:cNvPr id="17" name="Text Placeholder 4"/>
          <p:cNvSpPr>
            <a:spLocks noGrp="1"/>
          </p:cNvSpPr>
          <p:nvPr>
            <p:ph type="body" sz="quarter" idx="12"/>
          </p:nvPr>
        </p:nvSpPr>
        <p:spPr>
          <a:xfrm>
            <a:off x="677333" y="1396503"/>
            <a:ext cx="14898624" cy="6018636"/>
          </a:xfrm>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1"/>
            <a:r>
              <a:rPr lang="en-US" dirty="0" smtClean="0"/>
              <a:t>Below are tips for using these editors:</a:t>
            </a:r>
          </a:p>
          <a:p>
            <a:pPr lvl="1"/>
            <a:endParaRPr lang="en-US" dirty="0" smtClean="0"/>
          </a:p>
          <a:p>
            <a:pPr lvl="1"/>
            <a:r>
              <a:rPr lang="en-US" dirty="0" smtClean="0"/>
              <a:t>Emacs</a:t>
            </a:r>
            <a:endParaRPr lang="en-US" dirty="0"/>
          </a:p>
          <a:p>
            <a:pPr lvl="1"/>
            <a:r>
              <a:rPr lang="en-US" dirty="0" smtClean="0"/>
              <a:t>Nano</a:t>
            </a:r>
          </a:p>
          <a:p>
            <a:pPr lvl="1"/>
            <a:r>
              <a:rPr lang="en-US" dirty="0" smtClean="0"/>
              <a:t>Vim (or vi)</a:t>
            </a:r>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marL="918610" lvl="1" indent="-609585">
              <a:buFont typeface="Arial" panose="020B0604020202020204" pitchFamily="34" charset="0"/>
              <a:buChar char="•"/>
            </a:pPr>
            <a:endParaRPr lang="en-US" dirty="0" smtClean="0"/>
          </a:p>
          <a:p>
            <a:pPr lvl="1"/>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pic>
        <p:nvPicPr>
          <p:cNvPr id="5" name="Picture 4"/>
          <p:cNvPicPr>
            <a:picLocks noChangeAspect="1"/>
          </p:cNvPicPr>
          <p:nvPr/>
        </p:nvPicPr>
        <p:blipFill>
          <a:blip r:embed="rId3"/>
          <a:stretch>
            <a:fillRect/>
          </a:stretch>
        </p:blipFill>
        <p:spPr>
          <a:xfrm>
            <a:off x="5387830" y="2472566"/>
            <a:ext cx="9904686" cy="4768330"/>
          </a:xfrm>
          <a:prstGeom prst="rect">
            <a:avLst/>
          </a:prstGeom>
        </p:spPr>
      </p:pic>
    </p:spTree>
    <p:extLst>
      <p:ext uri="{BB962C8B-B14F-4D97-AF65-F5344CB8AC3E}">
        <p14:creationId xmlns:p14="http://schemas.microsoft.com/office/powerpoint/2010/main" val="45789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40</a:t>
            </a:fld>
            <a:endParaRPr lang="en-US" dirty="0"/>
          </a:p>
        </p:txBody>
      </p:sp>
    </p:spTree>
    <p:extLst>
      <p:ext uri="{BB962C8B-B14F-4D97-AF65-F5344CB8AC3E}">
        <p14:creationId xmlns:p14="http://schemas.microsoft.com/office/powerpoint/2010/main" val="167894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Lab: Workstation Setup</a:t>
            </a:r>
            <a:endParaRPr lang="en-US" dirty="0"/>
          </a:p>
        </p:txBody>
      </p:sp>
      <p:sp>
        <p:nvSpPr>
          <p:cNvPr id="3" name="Text Placeholder 2"/>
          <p:cNvSpPr>
            <a:spLocks noGrp="1"/>
          </p:cNvSpPr>
          <p:nvPr>
            <p:ph type="body" sz="quarter" idx="10"/>
          </p:nvPr>
        </p:nvSpPr>
        <p:spPr>
          <a:xfrm>
            <a:off x="3012273" y="5789564"/>
            <a:ext cx="11318532" cy="2542785"/>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457189" indent="-457189">
              <a:buFont typeface="+mj-lt"/>
              <a:buAutoNum type="arabicPeriod"/>
            </a:pPr>
            <a:r>
              <a:rPr lang="en-US" dirty="0" smtClean="0"/>
              <a:t>Installs the $EDITOR.</a:t>
            </a:r>
          </a:p>
          <a:p>
            <a:pPr marL="457189" indent="-457189">
              <a:buFont typeface="+mj-lt"/>
              <a:buAutoNum type="arabicPeriod"/>
            </a:pPr>
            <a:r>
              <a:rPr lang="en-US" dirty="0" smtClean="0"/>
              <a:t>Install the </a:t>
            </a:r>
            <a:r>
              <a:rPr lang="en-US" dirty="0" smtClean="0">
                <a:latin typeface="Inconsolata"/>
                <a:cs typeface="Inconsolata"/>
              </a:rPr>
              <a:t>tree </a:t>
            </a:r>
            <a:r>
              <a:rPr lang="en-US" dirty="0" smtClean="0"/>
              <a:t>package.</a:t>
            </a:r>
          </a:p>
          <a:p>
            <a:pPr marL="457189" indent="-457189">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It seems like I could create a recipe file to setup this workstation.</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41</a:t>
            </a:fld>
            <a:endParaRPr lang="en-US" dirty="0"/>
          </a:p>
        </p:txBody>
      </p:sp>
    </p:spTree>
    <p:extLst>
      <p:ext uri="{BB962C8B-B14F-4D97-AF65-F5344CB8AC3E}">
        <p14:creationId xmlns:p14="http://schemas.microsoft.com/office/powerpoint/2010/main" val="220917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Workstation Setup </a:t>
            </a:r>
            <a:r>
              <a:rPr lang="en-US" dirty="0"/>
              <a:t>R</a:t>
            </a:r>
            <a:r>
              <a:rPr lang="en-US" dirty="0" smtClean="0"/>
              <a:t>ecipe </a:t>
            </a:r>
            <a:r>
              <a:rPr lang="en-US" dirty="0"/>
              <a:t>F</a:t>
            </a:r>
            <a:r>
              <a:rPr lang="en-US" dirty="0" smtClean="0"/>
              <a:t>ile</a:t>
            </a:r>
            <a:endParaRPr lang="en-US" dirty="0"/>
          </a:p>
        </p:txBody>
      </p:sp>
      <p:sp>
        <p:nvSpPr>
          <p:cNvPr id="3" name="Content Placeholder 2"/>
          <p:cNvSpPr>
            <a:spLocks noGrp="1"/>
          </p:cNvSpPr>
          <p:nvPr>
            <p:ph sz="quarter" idx="10"/>
          </p:nvPr>
        </p:nvSpPr>
        <p:spPr>
          <a:xfrm>
            <a:off x="1121105" y="2113747"/>
            <a:ext cx="7065287" cy="5936844"/>
          </a:xfrm>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3733" dirty="0"/>
              <a:t>~/</a:t>
            </a:r>
            <a:r>
              <a:rPr lang="en-US" sz="3733" dirty="0" err="1"/>
              <a:t>setup.rb</a:t>
            </a:r>
            <a:endParaRPr lang="en-US" sz="3733" dirty="0"/>
          </a:p>
        </p:txBody>
      </p:sp>
      <p:sp>
        <p:nvSpPr>
          <p:cNvPr id="5" name="Content Placeholder 4"/>
          <p:cNvSpPr>
            <a:spLocks noGrp="1"/>
          </p:cNvSpPr>
          <p:nvPr>
            <p:ph sz="quarter" idx="12"/>
          </p:nvPr>
        </p:nvSpPr>
        <p:spPr/>
        <p:txBody>
          <a:bodyPr>
            <a:normAutofit/>
          </a:bodyPr>
          <a:lstStyle/>
          <a:p>
            <a:r>
              <a:rPr lang="en-US" sz="3733" dirty="0"/>
              <a:t>The package named "$EDITOR" is installed.</a:t>
            </a:r>
          </a:p>
          <a:p>
            <a:endParaRPr lang="en-US" sz="3733" dirty="0"/>
          </a:p>
          <a:p>
            <a:r>
              <a:rPr lang="en-US" sz="3733" dirty="0"/>
              <a:t>The package named tree is installed.</a:t>
            </a:r>
          </a:p>
          <a:p>
            <a:endParaRPr lang="en-US" sz="3733" dirty="0"/>
          </a:p>
          <a:p>
            <a:r>
              <a:rPr lang="en-US" sz="3733" dirty="0"/>
              <a:t>The file named "/</a:t>
            </a:r>
            <a:r>
              <a:rPr lang="en-US" sz="3733" dirty="0" err="1"/>
              <a:t>etc</a:t>
            </a:r>
            <a:r>
              <a:rPr lang="en-US" sz="3733" dirty="0"/>
              <a:t>/</a:t>
            </a:r>
            <a:r>
              <a:rPr lang="en-US" sz="3733" dirty="0" err="1"/>
              <a:t>motd</a:t>
            </a:r>
            <a:r>
              <a:rPr lang="en-US" sz="3733" dirty="0"/>
              <a:t>" is created with the content "Property of ...".</a:t>
            </a:r>
          </a:p>
          <a:p>
            <a:endParaRPr lang="en-US" sz="3733" dirty="0"/>
          </a:p>
        </p:txBody>
      </p:sp>
      <p:sp>
        <p:nvSpPr>
          <p:cNvPr id="6" name="Footer Placeholder 5"/>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7" name="Slide Number Placeholder 6"/>
          <p:cNvSpPr>
            <a:spLocks noGrp="1"/>
          </p:cNvSpPr>
          <p:nvPr>
            <p:ph type="sldNum" sz="quarter" idx="16"/>
          </p:nvPr>
        </p:nvSpPr>
        <p:spPr/>
        <p:txBody>
          <a:bodyPr/>
          <a:lstStyle/>
          <a:p>
            <a:fld id="{D3C6E21F-9381-4880-84FB-1E73165A9E9D}" type="slidenum">
              <a:rPr lang="en-US" smtClean="0"/>
              <a:pPr/>
              <a:t>42</a:t>
            </a:fld>
            <a:endParaRPr lang="en-US" dirty="0"/>
          </a:p>
        </p:txBody>
      </p:sp>
    </p:spTree>
    <p:extLst>
      <p:ext uri="{BB962C8B-B14F-4D97-AF65-F5344CB8AC3E}">
        <p14:creationId xmlns:p14="http://schemas.microsoft.com/office/powerpoint/2010/main" val="41804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2"/>
            <a:ext cx="14423693" cy="5617673"/>
          </a:xfrm>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Lab: Apply </a:t>
            </a:r>
            <a:r>
              <a:rPr lang="en-US" dirty="0"/>
              <a:t>t</a:t>
            </a:r>
            <a:r>
              <a:rPr lang="en-US" dirty="0" smtClean="0"/>
              <a:t>he </a:t>
            </a:r>
            <a:r>
              <a:rPr lang="en-US" dirty="0"/>
              <a:t>S</a:t>
            </a:r>
            <a:r>
              <a:rPr lang="en-US" dirty="0" smtClean="0"/>
              <a:t>etup </a:t>
            </a:r>
            <a:r>
              <a:rPr lang="en-US" dirty="0"/>
              <a:t>R</a:t>
            </a:r>
            <a:r>
              <a:rPr lang="en-US" dirty="0" smtClean="0"/>
              <a:t>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
        <p:nvSpPr>
          <p:cNvPr id="5" name="Footer Placeholder 4"/>
          <p:cNvSpPr>
            <a:spLocks noGrp="1"/>
          </p:cNvSpPr>
          <p:nvPr>
            <p:ph type="ftr" sz="quarter" idx="12"/>
          </p:nvPr>
        </p:nvSpPr>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43</a:t>
            </a:fld>
            <a:endParaRPr lang="en-US" dirty="0"/>
          </a:p>
        </p:txBody>
      </p:sp>
    </p:spTree>
    <p:extLst>
      <p:ext uri="{BB962C8B-B14F-4D97-AF65-F5344CB8AC3E}">
        <p14:creationId xmlns:p14="http://schemas.microsoft.com/office/powerpoint/2010/main" val="61490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9212" y="2496327"/>
            <a:ext cx="10972800" cy="852712"/>
          </a:xfrm>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44</a:t>
            </a:fld>
            <a:endParaRPr lang="en-US" dirty="0"/>
          </a:p>
        </p:txBody>
      </p:sp>
    </p:spTree>
    <p:extLst>
      <p:ext uri="{BB962C8B-B14F-4D97-AF65-F5344CB8AC3E}">
        <p14:creationId xmlns:p14="http://schemas.microsoft.com/office/powerpoint/2010/main" val="379701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3013753" y="3505072"/>
            <a:ext cx="10974132" cy="4864649"/>
          </a:xfrm>
        </p:spPr>
        <p:txBody>
          <a:bodyPr>
            <a:normAutofit fontScale="92500" lnSpcReduction="10000"/>
          </a:bodyPr>
          <a:lstStyle/>
          <a:p>
            <a:r>
              <a:rPr lang="en-US" dirty="0"/>
              <a:t>What is a resource?</a:t>
            </a:r>
          </a:p>
          <a:p>
            <a:endParaRPr lang="en-US" dirty="0" smtClean="0"/>
          </a:p>
          <a:p>
            <a:r>
              <a:rPr lang="en-US" dirty="0" smtClean="0"/>
              <a:t>What </a:t>
            </a:r>
            <a:r>
              <a:rPr lang="en-US" dirty="0"/>
              <a:t>are some other possible examples of resources?</a:t>
            </a:r>
          </a:p>
          <a:p>
            <a:endParaRPr lang="en-US" dirty="0"/>
          </a:p>
          <a:p>
            <a:r>
              <a:rPr lang="en-US" dirty="0"/>
              <a:t>How did the examples resources we wrote describe the desired state of an element of our infrastructure?</a:t>
            </a:r>
          </a:p>
          <a:p>
            <a:endParaRPr lang="en-US" dirty="0"/>
          </a:p>
          <a:p>
            <a:r>
              <a:rPr lang="en-US" dirty="0"/>
              <a:t>What does it mean for a resource to be a statement of configuration policy?</a:t>
            </a:r>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45</a:t>
            </a:fld>
            <a:endParaRPr lang="en-US" dirty="0"/>
          </a:p>
        </p:txBody>
      </p:sp>
    </p:spTree>
    <p:extLst>
      <p:ext uri="{BB962C8B-B14F-4D97-AF65-F5344CB8AC3E}">
        <p14:creationId xmlns:p14="http://schemas.microsoft.com/office/powerpoint/2010/main" val="35014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 &amp; A</a:t>
            </a:r>
            <a:endParaRPr lang="en-US" dirty="0"/>
          </a:p>
        </p:txBody>
      </p:sp>
      <p:sp>
        <p:nvSpPr>
          <p:cNvPr id="3" name="Subtitle 2"/>
          <p:cNvSpPr>
            <a:spLocks noGrp="1"/>
          </p:cNvSpPr>
          <p:nvPr>
            <p:ph type="subTitle" idx="1"/>
          </p:nvPr>
        </p:nvSpPr>
        <p:spPr>
          <a:xfrm>
            <a:off x="3013753" y="3505072"/>
            <a:ext cx="10974132" cy="4864649"/>
          </a:xfrm>
        </p:spPr>
        <p:txBody>
          <a:bodyPr>
            <a:normAutofit/>
          </a:bodyPr>
          <a:lstStyle/>
          <a:p>
            <a:r>
              <a:rPr lang="en-US" dirty="0"/>
              <a:t>What questions can </a:t>
            </a:r>
            <a:r>
              <a:rPr lang="en-US" dirty="0" smtClean="0"/>
              <a:t>we </a:t>
            </a:r>
            <a:r>
              <a:rPr lang="en-US" dirty="0"/>
              <a:t>answer for you? </a:t>
            </a:r>
          </a:p>
          <a:p>
            <a:pPr marL="609585" indent="-609585">
              <a:buFont typeface="Arial"/>
              <a:buChar char="•"/>
            </a:pPr>
            <a:endParaRPr lang="en-US" dirty="0" smtClean="0">
              <a:latin typeface="Inconsolata"/>
              <a:cs typeface="Inconsolata"/>
            </a:endParaRPr>
          </a:p>
          <a:p>
            <a:pPr marL="609585" indent="-609585">
              <a:buFont typeface="Arial"/>
              <a:buChar char="•"/>
            </a:pPr>
            <a:r>
              <a:rPr lang="en-US" dirty="0" smtClean="0">
                <a:latin typeface="Inconsolata"/>
                <a:cs typeface="Inconsolata"/>
              </a:rPr>
              <a:t>chef-apply</a:t>
            </a:r>
          </a:p>
          <a:p>
            <a:pPr marL="609585" indent="-609585">
              <a:buFont typeface="Arial"/>
              <a:buChar char="•"/>
            </a:pPr>
            <a:r>
              <a:rPr lang="en-US" dirty="0" smtClean="0"/>
              <a:t>Resources</a:t>
            </a:r>
          </a:p>
          <a:p>
            <a:pPr marL="609585" indent="-609585">
              <a:buFont typeface="Arial"/>
              <a:buChar char="•"/>
            </a:pPr>
            <a:r>
              <a:rPr lang="en-US" dirty="0" smtClean="0"/>
              <a:t>Resource - default actions and default attributes</a:t>
            </a:r>
          </a:p>
          <a:p>
            <a:pPr marL="609585" indent="-609585">
              <a:buFont typeface="Arial"/>
              <a:buChar char="•"/>
            </a:pPr>
            <a:r>
              <a:rPr lang="en-US" dirty="0"/>
              <a:t>Test and </a:t>
            </a:r>
            <a:r>
              <a:rPr lang="en-US" dirty="0" smtClean="0"/>
              <a:t>Repair</a:t>
            </a:r>
          </a:p>
          <a:p>
            <a:endParaRPr lang="en-US" dirty="0" smtClean="0"/>
          </a:p>
        </p:txBody>
      </p:sp>
      <p:sp>
        <p:nvSpPr>
          <p:cNvPr id="4" name="Footer Placeholder 3"/>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46</a:t>
            </a:fld>
            <a:endParaRPr lang="en-US" dirty="0"/>
          </a:p>
        </p:txBody>
      </p:sp>
    </p:spTree>
    <p:extLst>
      <p:ext uri="{BB962C8B-B14F-4D97-AF65-F5344CB8AC3E}">
        <p14:creationId xmlns:p14="http://schemas.microsoft.com/office/powerpoint/2010/main" val="245571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20115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TBD – delete this slide? Resources</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48</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sz="4000" dirty="0"/>
              <a:t>A resource is a statement of configuration policy </a:t>
            </a:r>
            <a:r>
              <a:rPr lang="en-US" sz="4000" dirty="0" smtClean="0"/>
              <a:t>that</a:t>
            </a:r>
            <a:endParaRPr lang="en-US" sz="4000" dirty="0"/>
          </a:p>
          <a:p>
            <a:pPr marL="766226" lvl="1" indent="-457200">
              <a:buFont typeface="Wingdings" panose="05000000000000000000" pitchFamily="2" charset="2"/>
              <a:buChar char="Ø"/>
            </a:pPr>
            <a:r>
              <a:rPr lang="en-US" sz="3466" dirty="0" smtClean="0"/>
              <a:t>Describes </a:t>
            </a:r>
            <a:r>
              <a:rPr lang="en-US" sz="3466" dirty="0"/>
              <a:t>the desired state for an item</a:t>
            </a:r>
          </a:p>
          <a:p>
            <a:pPr marL="766226" lvl="1" indent="-457200">
              <a:buFont typeface="Wingdings" panose="05000000000000000000" pitchFamily="2" charset="2"/>
              <a:buChar char="Ø"/>
            </a:pPr>
            <a:r>
              <a:rPr lang="en-US" sz="3466" dirty="0" smtClean="0"/>
              <a:t>Declares </a:t>
            </a:r>
            <a:r>
              <a:rPr lang="en-US" sz="3466" dirty="0"/>
              <a:t>the steps needed to bring that item to the desired state</a:t>
            </a:r>
          </a:p>
          <a:p>
            <a:pPr marL="766226" lvl="1" indent="-457200">
              <a:buFont typeface="Wingdings" panose="05000000000000000000" pitchFamily="2" charset="2"/>
              <a:buChar char="Ø"/>
            </a:pPr>
            <a:r>
              <a:rPr lang="en-US" sz="3466" dirty="0" smtClean="0"/>
              <a:t>Specifies </a:t>
            </a:r>
            <a:r>
              <a:rPr lang="en-US" sz="3466" dirty="0"/>
              <a:t>a resource type—such as package, template, or service</a:t>
            </a:r>
          </a:p>
          <a:p>
            <a:pPr marL="766226" lvl="1" indent="-457200">
              <a:buFont typeface="Wingdings" panose="05000000000000000000" pitchFamily="2" charset="2"/>
              <a:buChar char="Ø"/>
            </a:pPr>
            <a:r>
              <a:rPr lang="en-US" sz="3466" dirty="0" smtClean="0"/>
              <a:t>Lists </a:t>
            </a:r>
            <a:r>
              <a:rPr lang="en-US" sz="3466" dirty="0"/>
              <a:t>additional details (also known as attributes), if necessary</a:t>
            </a:r>
          </a:p>
          <a:p>
            <a:pPr marL="766226" lvl="1" indent="-457200">
              <a:buFont typeface="Wingdings" panose="05000000000000000000" pitchFamily="2" charset="2"/>
              <a:buChar char="Ø"/>
            </a:pPr>
            <a:r>
              <a:rPr lang="en-US" sz="3466" dirty="0" smtClean="0"/>
              <a:t>Tells </a:t>
            </a:r>
            <a:r>
              <a:rPr lang="en-US" sz="3466" dirty="0"/>
              <a:t>the chef-client which action to </a:t>
            </a:r>
            <a:r>
              <a:rPr lang="en-US" sz="3466" dirty="0" smtClean="0"/>
              <a:t>take</a:t>
            </a:r>
          </a:p>
          <a:p>
            <a:pPr marL="766226" lvl="1" indent="-457200">
              <a:buFont typeface="Wingdings" panose="05000000000000000000" pitchFamily="2" charset="2"/>
              <a:buChar char="Ø"/>
            </a:pPr>
            <a:endParaRPr lang="en-US" sz="3466" dirty="0"/>
          </a:p>
          <a:p>
            <a:pPr marL="766226" lvl="1" indent="-457200">
              <a:buFont typeface="Wingdings" panose="05000000000000000000" pitchFamily="2" charset="2"/>
              <a:buChar char="Ø"/>
            </a:pPr>
            <a:r>
              <a:rPr lang="en-US" sz="3466" dirty="0" smtClean="0"/>
              <a:t>TBD- This was placed after Slide 13 but if we rely on the docs it can be deleted.</a:t>
            </a:r>
            <a:endParaRPr lang="en-US" sz="3466" dirty="0"/>
          </a:p>
          <a:p>
            <a:endParaRPr lang="en-US" sz="3733" dirty="0"/>
          </a:p>
        </p:txBody>
      </p:sp>
      <p:sp>
        <p:nvSpPr>
          <p:cNvPr id="22" name="Footer Placeholder 21"/>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pic>
        <p:nvPicPr>
          <p:cNvPr id="6" name="Picture 5"/>
          <p:cNvPicPr>
            <a:picLocks noChangeAspect="1"/>
          </p:cNvPicPr>
          <p:nvPr/>
        </p:nvPicPr>
        <p:blipFill>
          <a:blip r:embed="rId3"/>
          <a:stretch>
            <a:fillRect/>
          </a:stretch>
        </p:blipFill>
        <p:spPr>
          <a:xfrm>
            <a:off x="14239419" y="6171645"/>
            <a:ext cx="1580284" cy="1580284"/>
          </a:xfrm>
          <a:prstGeom prst="rect">
            <a:avLst/>
          </a:prstGeom>
        </p:spPr>
      </p:pic>
    </p:spTree>
    <p:extLst>
      <p:ext uri="{BB962C8B-B14F-4D97-AF65-F5344CB8AC3E}">
        <p14:creationId xmlns:p14="http://schemas.microsoft.com/office/powerpoint/2010/main" val="178993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Sublime in Remote Mode</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5</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latin typeface="Inconsolata"/>
                <a:cs typeface="Inconsolata"/>
              </a:rPr>
              <a:t>TBD</a:t>
            </a:r>
            <a:endParaRPr lang="en-US" dirty="0">
              <a:latin typeface="Inconsolata"/>
              <a:cs typeface="Inconsolata"/>
            </a:endParaRPr>
          </a:p>
          <a:p>
            <a:endParaRPr lang="en-US" dirty="0">
              <a:latin typeface="Inconsolata"/>
              <a:cs typeface="Inconsolata"/>
            </a:endParaRPr>
          </a:p>
          <a:p>
            <a:endParaRPr lang="en-US" dirty="0"/>
          </a:p>
        </p:txBody>
      </p:sp>
      <p:sp>
        <p:nvSpPr>
          <p:cNvPr id="22" name="Footer Placeholder 21"/>
          <p:cNvSpPr>
            <a:spLocks noGrp="1"/>
          </p:cNvSpPr>
          <p:nvPr>
            <p:ph type="ftr" sz="quarter" idx="10"/>
          </p:nvPr>
        </p:nvSpPr>
        <p:spPr/>
        <p:txBody>
          <a:bodyPr/>
          <a:lstStyle/>
          <a:p>
            <a:pPr algn="l"/>
            <a:r>
              <a:rPr lang="en-US" dirty="0" smtClean="0">
                <a:solidFill>
                  <a:srgbClr val="7D868C"/>
                </a:solidFill>
              </a:rPr>
              <a:t>©2015 Chef Software Inc</a:t>
            </a:r>
            <a:r>
              <a:rPr lang="en-US" dirty="0" smtClean="0"/>
              <a:t>.</a:t>
            </a:r>
            <a:endParaRPr lang="en-US" dirty="0"/>
          </a:p>
        </p:txBody>
      </p:sp>
    </p:spTree>
    <p:extLst>
      <p:ext uri="{BB962C8B-B14F-4D97-AF65-F5344CB8AC3E}">
        <p14:creationId xmlns:p14="http://schemas.microsoft.com/office/powerpoint/2010/main" val="1593277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Exercise: How About Nano?</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smtClean="0"/>
              <a:t>The program 'nano' is currently not installed. To run 'nano' please ask your administrator to install the package 'nano'</a:t>
            </a:r>
            <a:endParaRPr lang="en-US" dirty="0"/>
          </a:p>
        </p:txBody>
      </p:sp>
      <p:sp>
        <p:nvSpPr>
          <p:cNvPr id="4" name="Text Placeholder 3"/>
          <p:cNvSpPr>
            <a:spLocks noGrp="1"/>
          </p:cNvSpPr>
          <p:nvPr>
            <p:ph type="body" sz="quarter" idx="11"/>
          </p:nvPr>
        </p:nvSpPr>
        <p:spPr/>
        <p:txBody>
          <a:bodyPr>
            <a:normAutofit/>
          </a:bodyPr>
          <a:lstStyle/>
          <a:p>
            <a:r>
              <a:rPr lang="en-US" dirty="0" smtClean="0"/>
              <a:t>$ which </a:t>
            </a:r>
            <a:r>
              <a:rPr lang="en-US" dirty="0" err="1" smtClean="0"/>
              <a:t>nano</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dirty="0" smtClean="0">
                <a:solidFill>
                  <a:srgbClr val="7D868C"/>
                </a:solidFill>
              </a:rPr>
              <a:t>©2015 Chef Software Inc</a:t>
            </a:r>
            <a:r>
              <a:rPr lang="en-US" dirty="0"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6</a:t>
            </a:fld>
            <a:endParaRPr lang="en-US" dirty="0"/>
          </a:p>
        </p:txBody>
      </p:sp>
    </p:spTree>
    <p:extLst>
      <p:ext uri="{BB962C8B-B14F-4D97-AF65-F5344CB8AC3E}">
        <p14:creationId xmlns:p14="http://schemas.microsoft.com/office/powerpoint/2010/main" val="140211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VIM?</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The program 'vim' can be found in the following packages:</a:t>
            </a:r>
          </a:p>
          <a:p>
            <a:r>
              <a:rPr lang="en-US" dirty="0"/>
              <a:t> * vim</a:t>
            </a:r>
          </a:p>
          <a:p>
            <a:r>
              <a:rPr lang="en-US" dirty="0"/>
              <a:t> * vim-gnome</a:t>
            </a:r>
          </a:p>
          <a:p>
            <a:r>
              <a:rPr lang="en-US" dirty="0"/>
              <a:t> * vim-tiny</a:t>
            </a:r>
          </a:p>
          <a:p>
            <a:r>
              <a:rPr lang="en-US" dirty="0"/>
              <a:t> * vim-</a:t>
            </a:r>
            <a:r>
              <a:rPr lang="en-US" dirty="0" err="1"/>
              <a:t>athena</a:t>
            </a:r>
            <a:endParaRPr lang="en-US" dirty="0"/>
          </a:p>
          <a:p>
            <a:r>
              <a:rPr lang="en-US" dirty="0"/>
              <a:t> * vim-</a:t>
            </a:r>
            <a:r>
              <a:rPr lang="en-US" dirty="0" err="1"/>
              <a:t>gtk</a:t>
            </a:r>
            <a:endParaRPr lang="en-US" dirty="0"/>
          </a:p>
          <a:p>
            <a:r>
              <a:rPr lang="en-US" dirty="0"/>
              <a:t> * vim-</a:t>
            </a:r>
            <a:r>
              <a:rPr lang="en-US" dirty="0" err="1"/>
              <a:t>nox</a:t>
            </a:r>
            <a:endParaRPr lang="en-US" dirty="0"/>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7</a:t>
            </a:fld>
            <a:endParaRPr lang="en-US" dirty="0"/>
          </a:p>
        </p:txBody>
      </p:sp>
    </p:spTree>
    <p:extLst>
      <p:ext uri="{BB962C8B-B14F-4D97-AF65-F5344CB8AC3E}">
        <p14:creationId xmlns:p14="http://schemas.microsoft.com/office/powerpoint/2010/main" val="13215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How </a:t>
            </a:r>
            <a:r>
              <a:rPr lang="en-US" dirty="0"/>
              <a:t>About </a:t>
            </a:r>
            <a:r>
              <a:rPr lang="en-US" dirty="0" smtClean="0"/>
              <a:t>Emacs?</a:t>
            </a:r>
            <a:endParaRPr lang="en-US" dirty="0"/>
          </a:p>
        </p:txBody>
      </p:sp>
      <p:sp>
        <p:nvSpPr>
          <p:cNvPr id="3" name="Content Placeholder 2"/>
          <p:cNvSpPr>
            <a:spLocks noGrp="1"/>
          </p:cNvSpPr>
          <p:nvPr>
            <p:ph sz="quarter" idx="10"/>
          </p:nvPr>
        </p:nvSpPr>
        <p:spPr>
          <a:xfrm>
            <a:off x="1121104" y="2315964"/>
            <a:ext cx="14423693" cy="5723689"/>
          </a:xfrm>
        </p:spPr>
        <p:txBody>
          <a:bodyPr/>
          <a:lstStyle/>
          <a:p>
            <a:r>
              <a:rPr lang="en-US" dirty="0"/>
              <a:t>The program '</a:t>
            </a:r>
            <a:r>
              <a:rPr lang="en-US" dirty="0" err="1"/>
              <a:t>emacs</a:t>
            </a:r>
            <a:r>
              <a:rPr lang="en-US" dirty="0"/>
              <a:t>' can be found in the following packages:</a:t>
            </a:r>
          </a:p>
          <a:p>
            <a:r>
              <a:rPr lang="en-US" dirty="0"/>
              <a:t> * emacs24</a:t>
            </a:r>
          </a:p>
          <a:p>
            <a:r>
              <a:rPr lang="en-US" dirty="0"/>
              <a:t> * emacs24-nox</a:t>
            </a:r>
          </a:p>
          <a:p>
            <a:r>
              <a:rPr lang="en-US" dirty="0"/>
              <a:t> * e3</a:t>
            </a:r>
          </a:p>
          <a:p>
            <a:r>
              <a:rPr lang="en-US" dirty="0"/>
              <a:t> * emacs23</a:t>
            </a:r>
          </a:p>
          <a:p>
            <a:r>
              <a:rPr lang="en-US" dirty="0"/>
              <a:t> * emacs23-lucid</a:t>
            </a:r>
          </a:p>
          <a:p>
            <a:r>
              <a:rPr lang="en-US" dirty="0"/>
              <a:t> * emacs23-nox</a:t>
            </a:r>
          </a:p>
          <a:p>
            <a:r>
              <a:rPr lang="en-US" dirty="0"/>
              <a:t> * emacs24-lucid</a:t>
            </a:r>
          </a:p>
          <a:p>
            <a:r>
              <a:rPr lang="en-US" dirty="0"/>
              <a:t> * </a:t>
            </a:r>
            <a:r>
              <a:rPr lang="en-US" dirty="0" err="1"/>
              <a:t>jove</a:t>
            </a:r>
            <a:endParaRPr lang="en-US" dirty="0"/>
          </a:p>
          <a:p>
            <a:r>
              <a:rPr lang="en-US" dirty="0"/>
              <a:t>Ask your administrator to install one of them</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
        <p:nvSpPr>
          <p:cNvPr id="5" name="Footer Placeholder 4"/>
          <p:cNvSpPr>
            <a:spLocks noGrp="1"/>
          </p:cNvSpPr>
          <p:nvPr>
            <p:ph type="ftr" sz="quarter" idx="14"/>
          </p:nvPr>
        </p:nvSpPr>
        <p:spPr>
          <a:xfrm>
            <a:off x="324400" y="8579607"/>
            <a:ext cx="5681953" cy="507556"/>
          </a:xfrm>
        </p:spPr>
        <p:txBody>
          <a:bodyPr/>
          <a:lstStyle/>
          <a:p>
            <a:pPr algn="l"/>
            <a:r>
              <a:rPr lang="en-US" smtClean="0">
                <a:solidFill>
                  <a:srgbClr val="7D868C"/>
                </a:solidFill>
              </a:rPr>
              <a:t>©2015 Chef Software Inc</a:t>
            </a:r>
            <a:r>
              <a:rPr lang="en-US" smtClean="0"/>
              <a:t>.</a:t>
            </a:r>
            <a:endParaRPr lang="en-US" dirty="0"/>
          </a:p>
        </p:txBody>
      </p:sp>
      <p:sp>
        <p:nvSpPr>
          <p:cNvPr id="6" name="Slide Number Placeholder 5"/>
          <p:cNvSpPr>
            <a:spLocks noGrp="1"/>
          </p:cNvSpPr>
          <p:nvPr>
            <p:ph type="sldNum" sz="quarter" idx="13"/>
          </p:nvPr>
        </p:nvSpPr>
        <p:spPr/>
        <p:txBody>
          <a:bodyPr/>
          <a:lstStyle/>
          <a:p>
            <a:fld id="{D3C6E21F-9381-4880-84FB-1E73165A9E9D}" type="slidenum">
              <a:rPr lang="en-US" smtClean="0"/>
              <a:pPr/>
              <a:t>8</a:t>
            </a:fld>
            <a:endParaRPr lang="en-US" dirty="0"/>
          </a:p>
        </p:txBody>
      </p:sp>
    </p:spTree>
    <p:extLst>
      <p:ext uri="{BB962C8B-B14F-4D97-AF65-F5344CB8AC3E}">
        <p14:creationId xmlns:p14="http://schemas.microsoft.com/office/powerpoint/2010/main" val="419421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F0F0F0"/>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Learning Chef</a:t>
            </a:r>
            <a:endParaRPr lang="en-US" dirty="0"/>
          </a:p>
        </p:txBody>
      </p:sp>
      <p:sp>
        <p:nvSpPr>
          <p:cNvPr id="4" name="Slide Number Placeholder 3"/>
          <p:cNvSpPr>
            <a:spLocks noGrp="1"/>
          </p:cNvSpPr>
          <p:nvPr>
            <p:ph type="sldNum" sz="quarter" idx="11"/>
          </p:nvPr>
        </p:nvSpPr>
        <p:spPr/>
        <p:txBody>
          <a:bodyPr/>
          <a:lstStyle/>
          <a:p>
            <a:fld id="{D3C6E21F-9381-4880-84FB-1E73165A9E9D}" type="slidenum">
              <a:rPr lang="en-US" smtClean="0"/>
              <a:pPr/>
              <a:t>9</a:t>
            </a:fld>
            <a:endParaRPr lang="en-US" dirty="0"/>
          </a:p>
        </p:txBody>
      </p:sp>
      <p:sp>
        <p:nvSpPr>
          <p:cNvPr id="17" name="Text Placeholder 4"/>
          <p:cNvSpPr>
            <a:spLocks noGrp="1"/>
          </p:cNvSpPr>
          <p:nvPr>
            <p:ph type="body" sz="quarter" idx="12"/>
          </p:nvPr>
        </p:nvSpPr>
        <p:spPr/>
        <p:txBody>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r>
              <a:rPr lang="en-US" dirty="0" smtClean="0"/>
              <a:t>One of the best ways to learn a technology is to apply the technology in every situation that it can be applied.</a:t>
            </a:r>
          </a:p>
          <a:p>
            <a:endParaRPr lang="en-US" dirty="0"/>
          </a:p>
          <a:p>
            <a:r>
              <a:rPr lang="en-US" dirty="0" smtClean="0"/>
              <a:t>A number of chef tools are installed on the system so lets put them to use.</a:t>
            </a:r>
            <a:endParaRPr lang="en-US" dirty="0"/>
          </a:p>
        </p:txBody>
      </p:sp>
      <p:sp>
        <p:nvSpPr>
          <p:cNvPr id="3" name="Footer Placeholder 2"/>
          <p:cNvSpPr>
            <a:spLocks noGrp="1"/>
          </p:cNvSpPr>
          <p:nvPr>
            <p:ph type="ftr" sz="quarter" idx="10"/>
          </p:nvPr>
        </p:nvSpPr>
        <p:spPr/>
        <p:txBody>
          <a:bodyPr/>
          <a:lstStyle/>
          <a:p>
            <a:pPr algn="l"/>
            <a:r>
              <a:rPr lang="en-US" smtClean="0">
                <a:solidFill>
                  <a:srgbClr val="7D868C"/>
                </a:solidFill>
              </a:rPr>
              <a:t>©2015 Chef Software Inc</a:t>
            </a:r>
            <a:r>
              <a:rPr lang="en-US" smtClean="0"/>
              <a:t>.</a:t>
            </a:r>
            <a:endParaRPr lang="en-US" dirty="0"/>
          </a:p>
        </p:txBody>
      </p:sp>
    </p:spTree>
    <p:extLst>
      <p:ext uri="{BB962C8B-B14F-4D97-AF65-F5344CB8AC3E}">
        <p14:creationId xmlns:p14="http://schemas.microsoft.com/office/powerpoint/2010/main" val="1810926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Props1.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2.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3.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921749B-AEB7-461B-845F-603CABD25259}">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7bb5d761-a2ea-4873-95f7-7a6658fb3ef0"/>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13823</TotalTime>
  <Words>4592</Words>
  <Application>Microsoft Office PowerPoint</Application>
  <PresentationFormat>Custom</PresentationFormat>
  <Paragraphs>650</Paragraphs>
  <Slides>48</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ＭＳ Ｐゴシック</vt:lpstr>
      <vt:lpstr>Arial</vt:lpstr>
      <vt:lpstr>Courier New</vt:lpstr>
      <vt:lpstr>Gill Sans</vt:lpstr>
      <vt:lpstr>Inconsolata</vt:lpstr>
      <vt:lpstr>Wingdings</vt:lpstr>
      <vt:lpstr>ChefDk3.2Template</vt:lpstr>
      <vt:lpstr>Chef Resources</vt:lpstr>
      <vt:lpstr>Objectives</vt:lpstr>
      <vt:lpstr>Choose an Editor</vt:lpstr>
      <vt:lpstr>Linux Editor Reference</vt:lpstr>
      <vt:lpstr>Sublime in Remote Mode</vt:lpstr>
      <vt:lpstr>Group Exercise: How About Nano?</vt:lpstr>
      <vt:lpstr>GE: How About VIM?</vt:lpstr>
      <vt:lpstr>GE: How About Emacs?</vt:lpstr>
      <vt:lpstr>Learning Chef</vt:lpstr>
      <vt:lpstr>What is chef-apply?</vt:lpstr>
      <vt:lpstr>What Can chef-apply Do?</vt:lpstr>
      <vt:lpstr>Resources</vt:lpstr>
      <vt:lpstr>Example: Package</vt:lpstr>
      <vt:lpstr>Example: Service</vt:lpstr>
      <vt:lpstr>Example: File</vt:lpstr>
      <vt:lpstr>Example: File</vt:lpstr>
      <vt:lpstr>Using the –e Execute Option</vt:lpstr>
      <vt:lpstr>Group Exercise: Install nano, emacs or vim</vt:lpstr>
      <vt:lpstr>Group Exercise: Did I Install My Editor?</vt:lpstr>
      <vt:lpstr>Group Exercise: Test and Repair</vt:lpstr>
      <vt:lpstr>Test and Repair</vt:lpstr>
      <vt:lpstr>Test and Repair</vt:lpstr>
      <vt:lpstr>Group Exercise: Hello, World?</vt:lpstr>
      <vt:lpstr>GE: Create and Open a Recipe File</vt:lpstr>
      <vt:lpstr>GE: Create a Recipe File Named hello.rb</vt:lpstr>
      <vt:lpstr>Can chef-apply Run a Recipe File?</vt:lpstr>
      <vt:lpstr>GE: Apply a Recipe File</vt:lpstr>
      <vt:lpstr>GE: What Does hello.txt Say?</vt:lpstr>
      <vt:lpstr>GE: Test and Repair</vt:lpstr>
      <vt:lpstr>GE: Test and Repair</vt:lpstr>
      <vt:lpstr>Test and Repair</vt:lpstr>
      <vt:lpstr>Test and Repair</vt:lpstr>
      <vt:lpstr>Resource Definition</vt:lpstr>
      <vt:lpstr>Resource Definition</vt:lpstr>
      <vt:lpstr>Resource Definition</vt:lpstr>
      <vt:lpstr>Resource Definition</vt:lpstr>
      <vt:lpstr>Resource Definition</vt:lpstr>
      <vt:lpstr>Group Exercise: The file Resource</vt:lpstr>
      <vt:lpstr>Review: The Updated file Resource</vt:lpstr>
      <vt:lpstr>Questions</vt:lpstr>
      <vt:lpstr>Lab: Workstation Setup</vt:lpstr>
      <vt:lpstr>Lab: Workstation Setup Recipe File</vt:lpstr>
      <vt:lpstr>Lab: Apply the Setup Recipe</vt:lpstr>
      <vt:lpstr>Let's Talk About Resources</vt:lpstr>
      <vt:lpstr>Discussion</vt:lpstr>
      <vt:lpstr>Q &amp; A</vt:lpstr>
      <vt:lpstr>PowerPoint Presentation</vt:lpstr>
      <vt:lpstr>TBD – delete this slide? Resources</vt:lpstr>
    </vt:vector>
  </TitlesOfParts>
  <Manager>&lt;Content Manager Name Here&gt;</Manager>
  <Company>Silver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sdelfante@chef.io</dc:creator>
  <dc:description>Template: Louma El-Khoury, Silver Fox Productions Inc.
Formatting:
Event Date: March 12, 2012
Event Location: New York, NY
Audience Type:</dc:description>
  <cp:lastModifiedBy>Steve Del Fante</cp:lastModifiedBy>
  <cp:revision>1707</cp:revision>
  <cp:lastPrinted>2015-02-07T23:49:10Z</cp:lastPrinted>
  <dcterms:created xsi:type="dcterms:W3CDTF">2012-09-13T17:36:07Z</dcterms:created>
  <dcterms:modified xsi:type="dcterms:W3CDTF">2015-08-26T17:01:01Z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